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8" r:id="rId3"/>
    <p:sldId id="291" r:id="rId4"/>
    <p:sldId id="259" r:id="rId5"/>
    <p:sldId id="284" r:id="rId6"/>
    <p:sldId id="285" r:id="rId7"/>
    <p:sldId id="286" r:id="rId8"/>
    <p:sldId id="288" r:id="rId9"/>
    <p:sldId id="289" r:id="rId10"/>
    <p:sldId id="287" r:id="rId11"/>
    <p:sldId id="292" r:id="rId12"/>
    <p:sldId id="293" r:id="rId13"/>
    <p:sldId id="303" r:id="rId14"/>
    <p:sldId id="302" r:id="rId15"/>
    <p:sldId id="296" r:id="rId16"/>
    <p:sldId id="294" r:id="rId17"/>
    <p:sldId id="304" r:id="rId18"/>
    <p:sldId id="305" r:id="rId19"/>
    <p:sldId id="301" r:id="rId20"/>
    <p:sldId id="299" r:id="rId21"/>
    <p:sldId id="298" r:id="rId22"/>
    <p:sldId id="295" r:id="rId23"/>
    <p:sldId id="300" r:id="rId24"/>
    <p:sldId id="306" r:id="rId25"/>
    <p:sldId id="260" r:id="rId26"/>
    <p:sldId id="308" r:id="rId27"/>
    <p:sldId id="309" r:id="rId28"/>
    <p:sldId id="310" r:id="rId29"/>
    <p:sldId id="311" r:id="rId30"/>
    <p:sldId id="313" r:id="rId31"/>
    <p:sldId id="312" r:id="rId32"/>
    <p:sldId id="314" r:id="rId33"/>
    <p:sldId id="279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C7EC93-A159-415C-8AE1-4C0BD3D89F98}">
  <a:tblStyle styleId="{A2C7EC93-A159-415C-8AE1-4C0BD3D89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6"/>
    <p:restoredTop sz="94648"/>
  </p:normalViewPr>
  <p:slideViewPr>
    <p:cSldViewPr snapToGrid="0" snapToObjects="1">
      <p:cViewPr>
        <p:scale>
          <a:sx n="106" d="100"/>
          <a:sy n="106" d="100"/>
        </p:scale>
        <p:origin x="3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Expect</a:t>
            </a:r>
            <a:r>
              <a:rPr lang="en-US" baseline="0" dirty="0" smtClean="0"/>
              <a:t> these sites to be gone or archived now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BUT URBAN CLIMATE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95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Quick description on edits with</a:t>
            </a:r>
            <a:r>
              <a:rPr lang="en-US" baseline="0" dirty="0" smtClean="0"/>
              <a:t> grad student and </a:t>
            </a:r>
            <a:r>
              <a:rPr lang="en-US" dirty="0" smtClean="0"/>
              <a:t>move to WP  multisite</a:t>
            </a:r>
            <a:r>
              <a:rPr lang="en-US" baseline="0" dirty="0" smtClean="0"/>
              <a:t> on PWP for about 10 page site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526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357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Stories for sales</a:t>
            </a:r>
            <a:r>
              <a:rPr lang="en-US" baseline="0" dirty="0" smtClean="0"/>
              <a:t> and marketing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85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16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While migrating—how much has changed? Is the existing content you have still worthwhile to be just directly ported over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NOT for rush jobs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Varies by industry 6 months to 5 years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16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Fire hose approach vs targeted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428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Fire hose approach vs targeted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6954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Fire hose approach vs targeted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665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Fire hose approach vs targeted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462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WONDERFUL examples on how to handle ALT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07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07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was OLD site dumped from PDFs and pamphlets?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726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Accessibility issues with audiences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65 years and up going more mobile suddenly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647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646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170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Bootcamp vs</a:t>
            </a:r>
            <a:r>
              <a:rPr lang="en-US" baseline="0" dirty="0" smtClean="0"/>
              <a:t> stripped down grid </a:t>
            </a:r>
            <a:r>
              <a:rPr lang="en-US" baseline="0" dirty="0" err="1" smtClean="0"/>
              <a:t>etc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22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49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Michael</a:t>
            </a:r>
            <a:r>
              <a:rPr lang="en-US" baseline="0" dirty="0" smtClean="0"/>
              <a:t> GAMBLE !!! ! !! ! 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7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AMAC</a:t>
            </a:r>
            <a:r>
              <a:rPr lang="en-US" baseline="0" dirty="0" smtClean="0"/>
              <a:t> &amp; CATEA highlight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82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8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65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Much</a:t>
            </a:r>
            <a:r>
              <a:rPr lang="en-US" baseline="0" dirty="0" smtClean="0"/>
              <a:t> like doing your manifest and favicons for windows 8 /10 and </a:t>
            </a:r>
            <a:r>
              <a:rPr lang="en-US" baseline="0" dirty="0" err="1" smtClean="0"/>
              <a:t>xbox</a:t>
            </a:r>
            <a:r>
              <a:rPr lang="en-US" baseline="0" dirty="0" smtClean="0"/>
              <a:t> tiles, now you can have websites show up like native apps in Win10 with Edge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726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LOTS more regarding various parts of Migrate </a:t>
            </a:r>
            <a:r>
              <a:rPr lang="mr-IN" dirty="0" smtClean="0"/>
              <a:t>–</a:t>
            </a:r>
            <a:r>
              <a:rPr lang="en-US" dirty="0" smtClean="0"/>
              <a:t> JSON, images, taxonomy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err="1" smtClean="0"/>
              <a:t>Mediacurrent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Acquia</a:t>
            </a:r>
            <a:r>
              <a:rPr lang="en-US" baseline="0" dirty="0" smtClean="0"/>
              <a:t>, Chromatic, </a:t>
            </a:r>
            <a:r>
              <a:rPr lang="en-US" baseline="0" dirty="0" err="1" smtClean="0"/>
              <a:t>etc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1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49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These WILL overlap depending on process and involvement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011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22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Each has own timeframes</a:t>
            </a:r>
            <a:r>
              <a:rPr lang="en-US" baseline="0" dirty="0" smtClean="0"/>
              <a:t> and issues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hacked vs long term rebranding and updating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07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3189150"/>
            <a:ext cx="41268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 b="0" i="0">
                <a:solidFill>
                  <a:srgbClr val="FFFFFF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25" y="5216825"/>
            <a:ext cx="9144000" cy="16413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i="0" dirty="0">
              <a:latin typeface="Lato Regular" charset="0"/>
              <a:ea typeface="Lato Regular" charset="0"/>
              <a:cs typeface="Lato Regular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41268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b="0" i="0">
                <a:solidFill>
                  <a:srgbClr val="FFD900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41268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 b="0" i="0">
                <a:solidFill>
                  <a:srgbClr val="FFFFFF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cxnSp>
        <p:nvCxnSpPr>
          <p:cNvPr id="14" name="Shape 14"/>
          <p:cNvCxnSpPr/>
          <p:nvPr/>
        </p:nvCxnSpPr>
        <p:spPr>
          <a:xfrm>
            <a:off x="806100" y="4831425"/>
            <a:ext cx="75318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Font typeface="Playfair Display"/>
              <a:defRPr b="0" i="0"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defRPr>
            </a:lvl1pPr>
            <a:lvl2pPr lvl="1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/>
          <p:nvPr/>
        </p:nvSpPr>
        <p:spPr>
          <a:xfrm>
            <a:off x="3593400" y="1012467"/>
            <a:ext cx="1957200" cy="8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0" i="0" dirty="0">
                <a:solidFill>
                  <a:srgbClr val="FFD900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rPr>
              <a:t>“</a:t>
            </a:r>
          </a:p>
        </p:txBody>
      </p:sp>
      <p:cxnSp>
        <p:nvCxnSpPr>
          <p:cNvPr id="18" name="Shape 18"/>
          <p:cNvCxnSpPr/>
          <p:nvPr/>
        </p:nvCxnSpPr>
        <p:spPr>
          <a:xfrm>
            <a:off x="3028650" y="554073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i="0"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3F3F3"/>
              </a:buClr>
              <a:buSzPct val="100000"/>
              <a:defRPr sz="2400" b="0" i="0">
                <a:solidFill>
                  <a:srgbClr val="F3F3F3"/>
                </a:solidFill>
                <a:latin typeface="Merriweather Regular" charset="0"/>
                <a:ea typeface="Merriweather Regular" charset="0"/>
                <a:cs typeface="Merriweather Regular" charset="0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005600" y="1600200"/>
            <a:ext cx="7132800" cy="483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Lato Regular" charset="0"/>
                <a:ea typeface="Lato Regular" charset="0"/>
                <a:cs typeface="Lato Regular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cxnSp>
        <p:nvCxnSpPr>
          <p:cNvPr id="23" name="Shape 23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2400" b="0" i="0">
                <a:latin typeface="Merriweather Regular" charset="0"/>
                <a:ea typeface="Merriweather Regular" charset="0"/>
                <a:cs typeface="Merriweather Regular" charset="0"/>
              </a:defRPr>
            </a:lvl1pPr>
            <a:lvl2pPr lvl="1" algn="ctr">
              <a:spcBef>
                <a:spcPts val="0"/>
              </a:spcBef>
              <a:buSzPct val="100000"/>
              <a:defRPr sz="2400"/>
            </a:lvl2pPr>
            <a:lvl3pPr lvl="2" algn="ctr">
              <a:spcBef>
                <a:spcPts val="0"/>
              </a:spcBef>
              <a:buSzPct val="100000"/>
              <a:defRPr sz="2400"/>
            </a:lvl3pPr>
            <a:lvl4pPr lvl="3" algn="ctr">
              <a:spcBef>
                <a:spcPts val="0"/>
              </a:spcBef>
              <a:buSzPct val="100000"/>
              <a:defRPr sz="2400"/>
            </a:lvl4pPr>
            <a:lvl5pPr lvl="4" algn="ctr">
              <a:spcBef>
                <a:spcPts val="0"/>
              </a:spcBef>
              <a:buSzPct val="100000"/>
              <a:defRPr sz="2400"/>
            </a:lvl5pPr>
            <a:lvl6pPr lvl="5" algn="ctr">
              <a:spcBef>
                <a:spcPts val="0"/>
              </a:spcBef>
              <a:buSzPct val="100000"/>
              <a:defRPr sz="2400"/>
            </a:lvl6pPr>
            <a:lvl7pPr lvl="6" algn="ctr">
              <a:spcBef>
                <a:spcPts val="0"/>
              </a:spcBef>
              <a:buSzPct val="100000"/>
              <a:defRPr sz="2400"/>
            </a:lvl7pPr>
            <a:lvl8pPr lvl="7" algn="ctr">
              <a:spcBef>
                <a:spcPts val="0"/>
              </a:spcBef>
              <a:buSzPct val="100000"/>
              <a:defRPr sz="2400"/>
            </a:lvl8pPr>
            <a:lvl9pPr lvl="8" algn="ctr">
              <a:spcBef>
                <a:spcPts val="0"/>
              </a:spcBef>
              <a:buSzPct val="100000"/>
              <a:defRPr sz="24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80026" y="1600200"/>
            <a:ext cx="3584100" cy="4774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 b="0" i="0">
                <a:latin typeface="Lato Regular" charset="0"/>
                <a:ea typeface="Lato Regular" charset="0"/>
                <a:cs typeface="Lato Regular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79875" y="1600200"/>
            <a:ext cx="3584100" cy="4774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 b="0" i="0">
                <a:latin typeface="Lato Regular" charset="0"/>
                <a:ea typeface="Lato Regular" charset="0"/>
                <a:cs typeface="Lato Regular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 dirty="0"/>
          </a:p>
        </p:txBody>
      </p:sp>
      <p:cxnSp>
        <p:nvCxnSpPr>
          <p:cNvPr id="28" name="Shape 28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" name="Shape 29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i="0" dirty="0">
              <a:latin typeface="Lato Regular" charset="0"/>
              <a:ea typeface="Lato Regular" charset="0"/>
              <a:cs typeface="Lato Regular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734700" y="631007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>
            <a:off x="734700" y="54792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Droid Sans"/>
              <a:buChar char="◈"/>
              <a:defRPr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buChar char="○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buChar char="■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buChar char="●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buChar char="○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buChar char="■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buChar char="●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buChar char="○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buChar char="■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Merriweather Regular" charset="0"/>
          <a:ea typeface="Merriweather Regular" charset="0"/>
          <a:cs typeface="Merriweather Regular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Lato Regular" charset="0"/>
          <a:ea typeface="Lato Regular" charset="0"/>
          <a:cs typeface="La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xmovement.com/content/6-surprising-bad-practices-that-hurt-dyslexic-users/" TargetMode="External"/><Relationship Id="rId4" Type="http://schemas.openxmlformats.org/officeDocument/2006/relationships/hyperlink" Target="https://www.w3.org/TR/UNDERSTANDING-WCAG20/meaning.html" TargetMode="External"/><Relationship Id="rId5" Type="http://schemas.openxmlformats.org/officeDocument/2006/relationships/hyperlink" Target="http://dyslexiahelp.umich.edu/sites/default/files/good_fonts_for_dyslexia_study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cusg.gatech.edu/wag/" TargetMode="External"/><Relationship Id="rId4" Type="http://schemas.openxmlformats.org/officeDocument/2006/relationships/hyperlink" Target="https://youtu.be/nwV3Uizl1Nk" TargetMode="External"/><Relationship Id="rId5" Type="http://schemas.openxmlformats.org/officeDocument/2006/relationships/hyperlink" Target="https://www.open2study.com/courses/writing-for-the-web" TargetMode="External"/><Relationship Id="rId6" Type="http://schemas.openxmlformats.org/officeDocument/2006/relationships/hyperlink" Target="https://ocw.mit.edu/courses/comparative-media-studies-writing/21w-730-5-writing-on-contemporary-issues-culture-shock-writing-editing-and-publishing-in-cyberspace-fall-2008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insights.com/mobile-marketing/mobile-marketing-analytics/mobile-marketing-statistics/" TargetMode="External"/><Relationship Id="rId4" Type="http://schemas.openxmlformats.org/officeDocument/2006/relationships/hyperlink" Target="http://www.pewinternet.org/fact-sheet/mobile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masters/answer/6073543" TargetMode="External"/><Relationship Id="rId4" Type="http://schemas.openxmlformats.org/officeDocument/2006/relationships/hyperlink" Target="https://search.google.com/test/mobile-friendly" TargetMode="External"/><Relationship Id="rId5" Type="http://schemas.openxmlformats.org/officeDocument/2006/relationships/hyperlink" Target="https://www.bing.com/toolbox/webmaster" TargetMode="External"/><Relationship Id="rId6" Type="http://schemas.openxmlformats.org/officeDocument/2006/relationships/hyperlink" Target="http://www.google.com/webmasters/tools/" TargetMode="External"/><Relationship Id="rId7" Type="http://schemas.openxmlformats.org/officeDocument/2006/relationships/hyperlink" Target="http://home.snafu.de/tilman/xenulink.html" TargetMode="External"/><Relationship Id="rId8" Type="http://schemas.openxmlformats.org/officeDocument/2006/relationships/hyperlink" Target="http://peacockmedia.software/mac/integrity/free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pal.org/project/pathauto" TargetMode="External"/><Relationship Id="rId4" Type="http://schemas.openxmlformats.org/officeDocument/2006/relationships/hyperlink" Target="https://www.drupal.org/project/google_analytics" TargetMode="External"/><Relationship Id="rId5" Type="http://schemas.openxmlformats.org/officeDocument/2006/relationships/hyperlink" Target="https://www.drupal.org/project/metatag" TargetMode="External"/><Relationship Id="rId6" Type="http://schemas.openxmlformats.org/officeDocument/2006/relationships/hyperlink" Target="https://www.drupal.org/project/redirect" TargetMode="External"/><Relationship Id="rId7" Type="http://schemas.openxmlformats.org/officeDocument/2006/relationships/hyperlink" Target="https://support.google.com/webmasters/answer/6073543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ypo.com/introducing-lqip-low-quality-image-placeholders/" TargetMode="External"/><Relationship Id="rId4" Type="http://schemas.openxmlformats.org/officeDocument/2006/relationships/hyperlink" Target="https://www.npmjs.com/package/image-trace-loader" TargetMode="External"/><Relationship Id="rId5" Type="http://schemas.openxmlformats.org/officeDocument/2006/relationships/hyperlink" Target="https://github.com/technopagan/sqip" TargetMode="External"/><Relationship Id="rId6" Type="http://schemas.openxmlformats.org/officeDocument/2006/relationships/hyperlink" Target="https://css-tricks.com/aspect-ratio-boxes/" TargetMode="External"/><Relationship Id="rId7" Type="http://schemas.openxmlformats.org/officeDocument/2006/relationships/hyperlink" Target="https://medium.com/samsung-internet-dev/6-myths-of-progressive-web-apps-81e28ca9d2b1" TargetMode="External"/><Relationship Id="rId8" Type="http://schemas.openxmlformats.org/officeDocument/2006/relationships/hyperlink" Target="https://support.google.com/webmasters/answer/6073543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drupal.org/vienna2017/sessions/migrate-everything-drupal-8" TargetMode="External"/><Relationship Id="rId4" Type="http://schemas.openxmlformats.org/officeDocument/2006/relationships/hyperlink" Target="https://events.drupal.org/baltimore2017/sessions/migrate-all-things" TargetMode="External"/><Relationship Id="rId5" Type="http://schemas.openxmlformats.org/officeDocument/2006/relationships/hyperlink" Target="https://evolvingweb.ca/blog/drupal-8-migration-migrating-basic-data-part-1" TargetMode="External"/><Relationship Id="rId6" Type="http://schemas.openxmlformats.org/officeDocument/2006/relationships/hyperlink" Target="https://www.drupal.org/docs/8/modules/migrate-source-csv/using-the-migrate-source-csv-plugin" TargetMode="External"/><Relationship Id="rId7" Type="http://schemas.openxmlformats.org/officeDocument/2006/relationships/hyperlink" Target="https://ohthehugemanatee.org/blog/2017/06/07/stop-waiting-for-feeds-module-how-to-import-remote-feeds-in-drupal-8/" TargetMode="External"/><Relationship Id="rId8" Type="http://schemas.openxmlformats.org/officeDocument/2006/relationships/hyperlink" Target="https://drupalize.me/videos/introduction-migrate-module-series?p=1271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29609" y="393403"/>
            <a:ext cx="6143380" cy="16038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Adding Wins while Migrating Sites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862" y="2658138"/>
            <a:ext cx="2980324" cy="3940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10800000">
            <a:off x="3211050" y="551200"/>
            <a:ext cx="2721900" cy="1872600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ctrTitle" idx="4294967295"/>
          </p:nvPr>
        </p:nvSpPr>
        <p:spPr>
          <a:xfrm>
            <a:off x="0" y="1621924"/>
            <a:ext cx="4427621" cy="123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7200" dirty="0" smtClean="0">
                <a:latin typeface="Merriweather Regular" charset="0"/>
                <a:ea typeface="Merriweather Regular" charset="0"/>
                <a:cs typeface="Merriweather Regular" charset="0"/>
              </a:rPr>
              <a:t>The Unicorn</a:t>
            </a:r>
            <a:endParaRPr lang="en" sz="7200" dirty="0">
              <a:latin typeface="Merriweather Regular" charset="0"/>
              <a:ea typeface="Merriweather Regular" charset="0"/>
              <a:cs typeface="Merriweather Regular" charset="0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4294967295"/>
          </p:nvPr>
        </p:nvSpPr>
        <p:spPr>
          <a:xfrm>
            <a:off x="360947" y="3585411"/>
            <a:ext cx="3777916" cy="243756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latin typeface="Lato Regular" charset="0"/>
                <a:ea typeface="Lato Regular" charset="0"/>
                <a:cs typeface="Lato Regular" charset="0"/>
              </a:rPr>
              <a:t>The mythical migration of a small, simple, site which can be cut and pasted into a new CMS with large, direct, documentable time and cost savings.</a:t>
            </a:r>
            <a:endParaRPr lang="en" sz="2400" dirty="0">
              <a:latin typeface="Lato Regular" charset="0"/>
              <a:ea typeface="Lato Regular" charset="0"/>
              <a:cs typeface="Lato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62" y="1487500"/>
            <a:ext cx="5805789" cy="4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It Does Exist!</a:t>
            </a:r>
            <a:endParaRPr lang="e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4" y="1467853"/>
            <a:ext cx="55933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5462338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Make stakeholders see the light.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2370221"/>
            <a:ext cx="5462337" cy="22892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Buying time to get more out of your migration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05" y="4066673"/>
            <a:ext cx="2779295" cy="27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Stakeholder Buy-In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005600" y="1600199"/>
            <a:ext cx="7132800" cy="499310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Give them data in the form they need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Graphics for visual folks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Statistics &amp; numbers for accountants and engineers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Stories for sales, marketing, and editors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Initially include ALL stakeholders</a:t>
            </a:r>
          </a:p>
          <a:p>
            <a:pPr marL="38100" lvl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People would rather recuse themselves then feel left out of the process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Stay benefits focused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Yes you’ll add time and costs, but they SHOULD have a greater ROI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Own the risks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0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Being blind-sided later will harm the process and future projects</a:t>
            </a: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Start early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Learn objections and concerns upfront so they can be addressed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85" y="4716378"/>
            <a:ext cx="1923715" cy="19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4824662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mtClean="0"/>
              <a:t>Speak goodly</a:t>
            </a:r>
            <a:r>
              <a:rPr lang="en-US"/>
              <a:t> </a:t>
            </a:r>
            <a:r>
              <a:rPr lang="en-US" smtClean="0"/>
              <a:t>and look awesome.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2370221"/>
            <a:ext cx="6328611" cy="22892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Editorial, Content, and Design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2" y="3308683"/>
            <a:ext cx="3633537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10800000">
            <a:off x="3211050" y="551200"/>
            <a:ext cx="2721900" cy="1872600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ctrTitle" idx="4294967295"/>
          </p:nvPr>
        </p:nvSpPr>
        <p:spPr>
          <a:xfrm>
            <a:off x="0" y="2813050"/>
            <a:ext cx="9144000" cy="123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dirty="0" smtClean="0">
                <a:latin typeface="Merriweather Regular" charset="0"/>
                <a:ea typeface="Merriweather Regular" charset="0"/>
                <a:cs typeface="Merriweather Regular" charset="0"/>
              </a:rPr>
              <a:t>The average website life span is 2 years, 7 months</a:t>
            </a:r>
            <a:endParaRPr lang="en" sz="4800" dirty="0">
              <a:latin typeface="Merriweather Regular" charset="0"/>
              <a:ea typeface="Merriweather Regular" charset="0"/>
              <a:cs typeface="Merriweather Regular" charset="0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4294967295"/>
          </p:nvPr>
        </p:nvSpPr>
        <p:spPr>
          <a:xfrm>
            <a:off x="0" y="4976813"/>
            <a:ext cx="9144000" cy="104616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200" dirty="0" smtClean="0">
                <a:latin typeface="Lato Regular" charset="0"/>
                <a:ea typeface="Lato Regular" charset="0"/>
                <a:cs typeface="Lato Regular" charset="0"/>
              </a:rPr>
              <a:t>Via Alexa top 200, </a:t>
            </a:r>
            <a:r>
              <a:rPr lang="en-US" sz="1200" dirty="0" err="1" smtClean="0">
                <a:latin typeface="Lato Regular" charset="0"/>
                <a:ea typeface="Lato Regular" charset="0"/>
                <a:cs typeface="Lato Regular" charset="0"/>
              </a:rPr>
              <a:t>Wayback</a:t>
            </a:r>
            <a:r>
              <a:rPr lang="en-US" sz="1200" dirty="0">
                <a:latin typeface="Lato Regular" charset="0"/>
                <a:ea typeface="Lato Regular" charset="0"/>
                <a:cs typeface="Lato Regular" charset="0"/>
              </a:rPr>
              <a:t> Machine https://</a:t>
            </a:r>
            <a:r>
              <a:rPr lang="en-US" sz="1200" dirty="0" err="1">
                <a:latin typeface="Lato Regular" charset="0"/>
                <a:ea typeface="Lato Regular" charset="0"/>
                <a:cs typeface="Lato Regular" charset="0"/>
              </a:rPr>
              <a:t>www.orbitmedia.com</a:t>
            </a:r>
            <a:r>
              <a:rPr lang="en-US" sz="1200" dirty="0">
                <a:latin typeface="Lato Regular" charset="0"/>
                <a:ea typeface="Lato Regular" charset="0"/>
                <a:cs typeface="Lato Regular" charset="0"/>
              </a:rPr>
              <a:t>/blog/website-lifespan-and-you/</a:t>
            </a:r>
            <a:endParaRPr lang="en" sz="1200" dirty="0">
              <a:latin typeface="Lato Regular" charset="0"/>
              <a:ea typeface="Lato Regular" charset="0"/>
              <a:cs typeface="Lato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01" y="551201"/>
            <a:ext cx="1739574" cy="17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Typical Editorial Concerns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Change is scary for most editors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They have time invested in a system and usually aren’t as technical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Training impacts current deadlines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This is where management support is so important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They know concerns you don’t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Be open to adding and addressing new issues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Discuss how decisions will be finalized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Try not to leave this to org charts or technical hand waving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2" y="5101389"/>
            <a:ext cx="2342148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8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Editorial Change Process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b="1" dirty="0" smtClean="0">
                <a:latin typeface="Lato Black" charset="0"/>
                <a:ea typeface="Lato Black" charset="0"/>
                <a:cs typeface="Lato Black" charset="0"/>
              </a:rPr>
              <a:t>Always</a:t>
            </a: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 reinforce how important content producers are to the result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Most are not full-time editors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Discuss </a:t>
            </a:r>
            <a:r>
              <a:rPr lang="en-US" b="1" dirty="0" smtClean="0">
                <a:latin typeface="Lato Black" charset="0"/>
                <a:ea typeface="Lato Black" charset="0"/>
                <a:cs typeface="Lato Black" charset="0"/>
              </a:rPr>
              <a:t>and watch </a:t>
            </a: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work flows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Seriously, sit down with them and get their feedback from start to finish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Content consumption has changed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It’s not been just volume of pages for a while now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Train editors on standards &amp; tech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Lead, don’t leave them flustered. Highlight how new skills help them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16" y="5387982"/>
            <a:ext cx="1479884" cy="14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Editorial Review Process Benefits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Content produced in a single voice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No jarring changes in styles between pages or even sections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Targeted Messaging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Paragraph, sentence, keywords all align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Perspective and clarity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Technobabble and firehose effect reduced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30" y="4993104"/>
            <a:ext cx="3315369" cy="18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Editorial Training Examples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Avoid </a:t>
            </a:r>
            <a:r>
              <a:rPr lang="en-US" i="1" dirty="0" smtClean="0">
                <a:latin typeface="Lato" charset="0"/>
                <a:ea typeface="Lato" charset="0"/>
                <a:cs typeface="Lato" charset="0"/>
              </a:rPr>
              <a:t>italics</a:t>
            </a: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 and </a:t>
            </a:r>
            <a:r>
              <a:rPr lang="en-US" u="sng" dirty="0" smtClean="0">
                <a:latin typeface="Lato" charset="0"/>
                <a:ea typeface="Lato" charset="0"/>
                <a:cs typeface="Lato" charset="0"/>
              </a:rPr>
              <a:t>underline</a:t>
            </a: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Outside of bibliographies, they make text online more difficult to read</a:t>
            </a:r>
            <a:endParaRPr lang="en" sz="16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 algn="just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  o  n ’ t   f  o  r  c  e   j u  s  t  </a:t>
            </a:r>
            <a:r>
              <a:rPr lang="en-US" dirty="0" err="1" smtClean="0">
                <a:latin typeface="Lato" charset="0"/>
                <a:ea typeface="Lato" charset="0"/>
                <a:cs typeface="Lato" charset="0"/>
              </a:rPr>
              <a:t>i</a:t>
            </a: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  f  y   t  e  x  t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S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pacing confuses word and line breaks for everyone, not just dyslexics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Avoid long, unbroken paragraphs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Images and white space help legibility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Sans vs serif fonts for body text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Display levels can use either, but sans is easier reading in text blocks</a:t>
            </a:r>
          </a:p>
          <a:p>
            <a:pPr marL="38100" lvl="2">
              <a:spcBef>
                <a:spcPts val="600"/>
              </a:spcBef>
              <a:buNone/>
            </a:pPr>
            <a:endParaRPr lang="en-US" sz="16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2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http://uxmovement.com/content/6-surprising-bad-practices-that-hurt-dyslexic-users</a:t>
            </a:r>
            <a:r>
              <a:rPr lang="en-US" sz="12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/</a:t>
            </a:r>
            <a:endParaRPr lang="en-US" sz="12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2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https://</a:t>
            </a:r>
            <a:r>
              <a:rPr lang="en-US" sz="12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www.w3.org/TR/UNDERSTANDING-WCAG20/meaning.html</a:t>
            </a:r>
            <a:r>
              <a:rPr lang="en-US" sz="12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38100" lvl="2">
              <a:spcBef>
                <a:spcPts val="600"/>
              </a:spcBef>
              <a:buNone/>
            </a:pPr>
            <a:r>
              <a:rPr lang="en-US" sz="12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5"/>
              </a:rPr>
              <a:t>http://</a:t>
            </a:r>
            <a:r>
              <a:rPr lang="en-US" sz="12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5"/>
              </a:rPr>
              <a:t>dyslexiahelp.umich.edu/sites/default/files/good_fonts_for_dyslexia_study.pdf</a:t>
            </a:r>
            <a:r>
              <a:rPr lang="en-US" sz="12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  <a:endParaRPr lang="en" sz="12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4294967295"/>
          </p:nvPr>
        </p:nvSpPr>
        <p:spPr>
          <a:xfrm>
            <a:off x="697832" y="917075"/>
            <a:ext cx="7724273" cy="1047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FFD900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rPr>
              <a:t>I </a:t>
            </a:r>
            <a:r>
              <a:rPr lang="en-US" sz="4800" dirty="0" smtClean="0">
                <a:solidFill>
                  <a:srgbClr val="FFD901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rPr>
              <a:t>am</a:t>
            </a:r>
            <a:r>
              <a:rPr lang="en-US" sz="4800" dirty="0" smtClean="0">
                <a:solidFill>
                  <a:srgbClr val="FFD900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rPr>
              <a:t>Michael Sheldon</a:t>
            </a:r>
            <a:endParaRPr lang="en" sz="4800" dirty="0">
              <a:solidFill>
                <a:schemeClr val="bg1"/>
              </a:solidFill>
              <a:latin typeface="Merriweather Regular" charset="0"/>
              <a:ea typeface="Merriweather Regular" charset="0"/>
              <a:cs typeface="Merriweather Regular" charset="0"/>
              <a:sym typeface="Playfair Display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4294967295"/>
          </p:nvPr>
        </p:nvSpPr>
        <p:spPr>
          <a:xfrm>
            <a:off x="0" y="1964825"/>
            <a:ext cx="8638674" cy="430362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D901"/>
                </a:solidFill>
                <a:latin typeface="Lato Regular" charset="0"/>
                <a:ea typeface="Lato Regular" charset="0"/>
                <a:cs typeface="Lato Regular" charset="0"/>
              </a:rPr>
              <a:t>College of Design, Georgia Tech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err="1" smtClean="0">
                <a:latin typeface="Lato Regular" charset="0"/>
                <a:ea typeface="Lato Regular" charset="0"/>
                <a:cs typeface="Lato Regular" charset="0"/>
              </a:rPr>
              <a:t>Sr</a:t>
            </a: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 Application Developer &amp;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Communications Technology One-Stop Shop </a:t>
            </a:r>
          </a:p>
          <a:p>
            <a:pPr lvl="0" algn="ctr" rtl="0">
              <a:spcBef>
                <a:spcPts val="0"/>
              </a:spcBef>
              <a:buNone/>
            </a:pPr>
            <a:endParaRPr lang="en-US" sz="1600" dirty="0">
              <a:latin typeface="Lato Regular" charset="0"/>
              <a:ea typeface="Lato Regular" charset="0"/>
              <a:cs typeface="Lato Regular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Appearances since </a:t>
            </a:r>
            <a:r>
              <a:rPr lang="en-US" sz="1600" dirty="0" smtClean="0">
                <a:solidFill>
                  <a:srgbClr val="FFD901"/>
                </a:solidFill>
                <a:latin typeface="Lato Regular" charset="0"/>
                <a:ea typeface="Lato Regular" charset="0"/>
                <a:cs typeface="Lato Regular" charset="0"/>
              </a:rPr>
              <a:t>&lt;blink&gt;  </a:t>
            </a: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Sports (that other place off 10</a:t>
            </a:r>
            <a:r>
              <a:rPr lang="en-US" sz="1600" baseline="30000" dirty="0" smtClean="0">
                <a:latin typeface="Lato Regular" charset="0"/>
                <a:ea typeface="Lato Regular" charset="0"/>
                <a:cs typeface="Lato Regular" charset="0"/>
              </a:rPr>
              <a:t>th</a:t>
            </a: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 St)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Medicine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Government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Finance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EDU &amp; Research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Non-Profits &amp; Religious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Agency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Lato Regular" charset="0"/>
                <a:ea typeface="Lato Regular" charset="0"/>
                <a:cs typeface="Lato Regular" charset="0"/>
              </a:rPr>
              <a:t>Bartending (just the best stories)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16" y="4728411"/>
            <a:ext cx="1876258" cy="187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Editorial Training Examples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Alt-texts: The Ultimate Training Guide</a:t>
            </a:r>
          </a:p>
          <a:p>
            <a:pPr lvl="0" algn="ctr">
              <a:buNone/>
            </a:pPr>
            <a:r>
              <a:rPr lang="en-US" dirty="0"/>
              <a:t>https://</a:t>
            </a:r>
            <a:r>
              <a:rPr lang="en-US" dirty="0" err="1"/>
              <a:t>axesslab.com</a:t>
            </a:r>
            <a:r>
              <a:rPr lang="en-US" dirty="0"/>
              <a:t>/alt-texts/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0" y="2716222"/>
            <a:ext cx="7132800" cy="38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Some Editorial Training Resources</a:t>
            </a:r>
            <a:endParaRPr lang="en" sz="3200" dirty="0"/>
          </a:p>
        </p:txBody>
      </p:sp>
      <p:sp>
        <p:nvSpPr>
          <p:cNvPr id="6" name="Shape 62"/>
          <p:cNvSpPr txBox="1"/>
          <p:nvPr/>
        </p:nvSpPr>
        <p:spPr>
          <a:xfrm>
            <a:off x="457200" y="1985211"/>
            <a:ext cx="8229600" cy="44035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AMAC Web Accessibility Monthly Meeting Archive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3"/>
              </a:rPr>
              <a:t>http://www.amacusg.gatech.edu/wag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3"/>
              </a:rPr>
              <a:t>/</a:t>
            </a:r>
            <a:endParaRPr lang="en-US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AMAC: 10 Tips for Creating Accessible Web Content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>
                <a:hlinkClick r:id="rId4" tooltip="Share link"/>
              </a:rPr>
              <a:t>https://</a:t>
            </a:r>
            <a:r>
              <a:rPr lang="en-US" dirty="0" smtClean="0">
                <a:hlinkClick r:id="rId4" tooltip="Share link"/>
              </a:rPr>
              <a:t>youtu.be/nwV3Uizl1Nk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Writing for the Web</a:t>
            </a:r>
            <a:endParaRPr lang="en-US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5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5"/>
              </a:rPr>
              <a:t>www.open2study.com/courses/writing-for-the-web</a:t>
            </a:r>
            <a:endParaRPr lang="en-US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 lvl="0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Writing on Contemporary Issues: Culture Shock! Writing, Editing, and Publishing in </a:t>
            </a: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Cyberspace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6"/>
              </a:rPr>
              <a:t>https://ocw.mit.edu/courses/comparative-media-studies-writing/21w-730-5-writing-on-contemporary-issues-culture-shock-writing-editing-and-publishing-in-cyberspace-fall-2008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6"/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</a:t>
            </a:r>
            <a:endParaRPr dirty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9635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 grew up in a physical world and speak English. The next generation is growing up in a digital world, and they speak social.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 algn="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D901"/>
                </a:solidFill>
              </a:rPr>
              <a:t>⎼Angela Ahrendts, Apple</a:t>
            </a:r>
            <a:endParaRPr lang="en" sz="2400" dirty="0">
              <a:solidFill>
                <a:srgbClr val="FFD90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73" y="0"/>
            <a:ext cx="1697627" cy="15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Design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005599" y="1600200"/>
            <a:ext cx="7187905" cy="483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Design must enhance customer experience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Balance innovation with brand and timeframe restrictions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Mobile-first design IS important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Bulk of US view time and searches on mobile devices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Progressive enhancement trumps graceful degradation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Does set some limitations, but easier to address early in cycle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Audiences change their access points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Each age and target audience has their own evolution cycle</a:t>
            </a:r>
          </a:p>
          <a:p>
            <a:pPr marL="38100" lvl="2">
              <a:spcBef>
                <a:spcPts val="600"/>
              </a:spcBef>
              <a:buNone/>
            </a:pP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1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https://www.smartinsights.com/mobile-marketing/mobile-marketing-analytics/mobile-marketing-statistics</a:t>
            </a:r>
            <a:r>
              <a:rPr lang="en-US" sz="11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/</a:t>
            </a:r>
            <a:r>
              <a:rPr lang="en-US" sz="11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38100" lvl="2">
              <a:spcBef>
                <a:spcPts val="600"/>
              </a:spcBef>
              <a:buNone/>
            </a:pPr>
            <a:r>
              <a:rPr lang="en-US" sz="11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http://www.pewinternet.org/fact-sheet/mobile</a:t>
            </a:r>
            <a:r>
              <a:rPr lang="en-US" sz="11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/</a:t>
            </a:r>
            <a:r>
              <a:rPr lang="en-US" sz="11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  <a:endParaRPr lang="en" sz="11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Design Affects Content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Design sets editorial boundaries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The options and limits should be set and known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Google checks your design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Especially headers, color contrast, and visible elements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Search is UX for many sites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Mobile fast searches are key for many users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52812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9" y="594895"/>
            <a:ext cx="4972050" cy="389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85" y="5880768"/>
            <a:ext cx="1467315" cy="9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68" y="0"/>
            <a:ext cx="1840832" cy="1840832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Design Tips</a:t>
            </a:r>
            <a:endParaRPr lang="en" sz="3200" dirty="0"/>
          </a:p>
        </p:txBody>
      </p:sp>
      <p:sp>
        <p:nvSpPr>
          <p:cNvPr id="5" name="Shape 89"/>
          <p:cNvSpPr txBox="1">
            <a:spLocks noGrp="1"/>
          </p:cNvSpPr>
          <p:nvPr>
            <p:ph type="body" idx="1"/>
          </p:nvPr>
        </p:nvSpPr>
        <p:spPr>
          <a:xfrm>
            <a:off x="1005599" y="1600200"/>
            <a:ext cx="7187905" cy="483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Update your photographic assets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0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Avoid stock or generic old pictures whenever possible</a:t>
            </a: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Big, targeted graphics make impacts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Be careful on overall page weight, and stagger pages with smaller images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Design for your </a:t>
            </a: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audiences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Younger, recruitment, call to action = brighter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Alumni, professionals = clean and somewhat muted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Embrace loading time &amp; white space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Content needs to breathe, and mobile users are finicky over libraries</a:t>
            </a: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Use accessibility guidelines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From the start: 44 x 44 pixel targets, WCAG 2.0 AA color contrast ratios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4824662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Make it do the thing Zhu Li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2370221"/>
            <a:ext cx="6328611" cy="22892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Technobabble and </a:t>
            </a:r>
            <a:r>
              <a:rPr lang="en-US" dirty="0" err="1" smtClean="0"/>
              <a:t>Geekery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43" y="4379494"/>
            <a:ext cx="3717758" cy="24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General Migration SEO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59209" y="1295400"/>
            <a:ext cx="7825581" cy="514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HTTPS </a:t>
            </a:r>
            <a:r>
              <a:rPr lang="mr-IN" dirty="0" smtClean="0">
                <a:latin typeface="Lato" charset="0"/>
                <a:ea typeface="Lato" charset="0"/>
                <a:cs typeface="Lato" charset="0"/>
              </a:rPr>
              <a:t>–</a:t>
            </a: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 everywhere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Google prioritizes </a:t>
            </a:r>
            <a:r>
              <a:rPr lang="en-US" sz="1600" dirty="0" smtClean="0">
                <a:latin typeface="Lato" charset="0"/>
                <a:ea typeface="Lato" charset="0"/>
                <a:cs typeface="Lato" charset="0"/>
                <a:hlinkClick r:id="rId3"/>
              </a:rPr>
              <a:t>https</a:t>
            </a:r>
            <a:r>
              <a:rPr lang="en-US" sz="1600" dirty="0">
                <a:latin typeface="Lato" charset="0"/>
                <a:ea typeface="Lato" charset="0"/>
                <a:cs typeface="Lato" charset="0"/>
                <a:hlinkClick r:id="rId3"/>
              </a:rPr>
              <a:t>://</a:t>
            </a:r>
            <a:r>
              <a:rPr lang="en-US" sz="1600" dirty="0" smtClean="0">
                <a:latin typeface="Lato" charset="0"/>
                <a:ea typeface="Lato" charset="0"/>
                <a:cs typeface="Lato" charset="0"/>
                <a:hlinkClick r:id="rId3"/>
              </a:rPr>
              <a:t>support.google.com/webmasters/answer/6073543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Keep or redirect all URLs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Catalog / export your aliases from CMS or Google Webmaster Tools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DO NOT just redirect 301 old pages to home page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Check XML sitemaps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Check mobile response with Google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https://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search.google.com/test/mobile-friendly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Use all the tools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5"/>
              </a:rPr>
              <a:t>https://www.bing.com/toolbox/webmaster</a:t>
            </a:r>
            <a:endParaRPr lang="en-US" sz="16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6"/>
              </a:rPr>
              <a:t>https://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6"/>
              </a:rPr>
              <a:t>www.google.com/webmasters/tools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6"/>
              </a:rPr>
              <a:t>/</a:t>
            </a:r>
            <a:endParaRPr lang="en-US" sz="16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Link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checker Xenu for Windows: 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7"/>
              </a:rPr>
              <a:t>http://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7"/>
              </a:rPr>
              <a:t>home.snafu.de/tilman/xenulink.html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Integrity for Mac: 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8"/>
              </a:rPr>
              <a:t>http://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8"/>
              </a:rPr>
              <a:t>peacockmedia.software/mac/integrity/free.html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endParaRPr lang="en-US" sz="1100" dirty="0" smtClean="0">
              <a:hlinkClick r:id="rId3"/>
            </a:endParaRPr>
          </a:p>
          <a:p>
            <a:pPr marL="38100" lvl="2">
              <a:spcBef>
                <a:spcPts val="600"/>
              </a:spcBef>
              <a:buNone/>
            </a:pPr>
            <a:endParaRPr lang="en-US" sz="1100" dirty="0"/>
          </a:p>
          <a:p>
            <a:pPr marL="38100" lvl="2">
              <a:spcBef>
                <a:spcPts val="600"/>
              </a:spcBef>
              <a:buNone/>
            </a:pPr>
            <a:endParaRPr lang="en" sz="11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4294967295"/>
          </p:nvPr>
        </p:nvSpPr>
        <p:spPr>
          <a:xfrm>
            <a:off x="697832" y="917075"/>
            <a:ext cx="7724273" cy="1047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 dirty="0" smtClean="0">
                <a:solidFill>
                  <a:schemeClr val="bg1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rPr>
              <a:t>College of Design</a:t>
            </a:r>
            <a:endParaRPr lang="en" sz="4800" dirty="0">
              <a:solidFill>
                <a:schemeClr val="bg1"/>
              </a:solidFill>
              <a:latin typeface="Merriweather Regular" charset="0"/>
              <a:ea typeface="Merriweather Regular" charset="0"/>
              <a:cs typeface="Merriweather Regular" charset="0"/>
              <a:sym typeface="Playfair Display"/>
            </a:endParaRPr>
          </a:p>
        </p:txBody>
      </p:sp>
      <p:sp>
        <p:nvSpPr>
          <p:cNvPr id="5" name="Shape 108"/>
          <p:cNvSpPr txBox="1">
            <a:spLocks/>
          </p:cNvSpPr>
          <p:nvPr/>
        </p:nvSpPr>
        <p:spPr>
          <a:xfrm>
            <a:off x="880025" y="2115775"/>
            <a:ext cx="3584100" cy="425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Lato Regular" charset="0"/>
                <a:ea typeface="Lato Regular" charset="0"/>
                <a:cs typeface="La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smtClean="0">
                <a:solidFill>
                  <a:srgbClr val="FFD900"/>
                </a:solidFill>
                <a:latin typeface="Merriweather" charset="0"/>
                <a:ea typeface="Merriweather" charset="0"/>
                <a:cs typeface="Merriweather" charset="0"/>
                <a:sym typeface="Playfair Display"/>
              </a:rPr>
              <a:t>Schools</a:t>
            </a:r>
          </a:p>
          <a:p>
            <a:endParaRPr lang="en" sz="600" b="1" dirty="0" smtClean="0">
              <a:solidFill>
                <a:srgbClr val="FFD900"/>
              </a:solidFill>
              <a:latin typeface="Lato" charset="0"/>
              <a:ea typeface="Lato" charset="0"/>
              <a:cs typeface="Lato" charset="0"/>
              <a:sym typeface="Playfair Display"/>
            </a:endParaRP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Architecture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Building Construction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City &amp; Regional Planning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Industrial Design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Music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And a whole bunch of labs</a:t>
            </a:r>
            <a:endParaRPr lang="en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Shape 108"/>
          <p:cNvSpPr txBox="1">
            <a:spLocks/>
          </p:cNvSpPr>
          <p:nvPr/>
        </p:nvSpPr>
        <p:spPr>
          <a:xfrm>
            <a:off x="4464125" y="2115775"/>
            <a:ext cx="3584100" cy="425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Lato Regular" charset="0"/>
                <a:ea typeface="Lato Regular" charset="0"/>
                <a:cs typeface="La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smtClean="0">
                <a:solidFill>
                  <a:srgbClr val="FFD900"/>
                </a:solidFill>
                <a:latin typeface="Merriweather" charset="0"/>
                <a:ea typeface="Merriweather" charset="0"/>
                <a:cs typeface="Merriweather" charset="0"/>
                <a:sym typeface="Playfair Display"/>
              </a:rPr>
              <a:t>Research Centers</a:t>
            </a:r>
          </a:p>
          <a:p>
            <a:pPr algn="ctr"/>
            <a:endParaRPr lang="en" sz="600" dirty="0" smtClean="0">
              <a:solidFill>
                <a:srgbClr val="FFD900"/>
              </a:solidFill>
              <a:latin typeface="Lato" charset="0"/>
              <a:ea typeface="Lato" charset="0"/>
              <a:cs typeface="Lato" charset="0"/>
              <a:sym typeface="Playfair Display"/>
            </a:endParaRPr>
          </a:p>
          <a:p>
            <a:pPr fontAlgn="base"/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AMAC Accessibility Solutions &amp; Research Center</a:t>
            </a:r>
          </a:p>
          <a:p>
            <a:pPr fontAlgn="base"/>
            <a:endParaRPr lang="en-US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fontAlgn="base"/>
            <a:r>
              <a:rPr lang="en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Center </a:t>
            </a: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for </a:t>
            </a:r>
            <a:r>
              <a:rPr lang="en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Assistive </a:t>
            </a:r>
            <a:r>
              <a:rPr lang="en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Technology and Environmental </a:t>
            </a:r>
            <a:r>
              <a:rPr lang="en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Access</a:t>
            </a: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(CATEA)</a:t>
            </a:r>
          </a:p>
          <a:p>
            <a:pPr fontAlgn="base"/>
            <a:endParaRPr lang="en-US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fontAlgn="base"/>
            <a:r>
              <a:rPr lang="en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Center </a:t>
            </a: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for </a:t>
            </a:r>
            <a:r>
              <a:rPr lang="en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Geographic </a:t>
            </a:r>
            <a:r>
              <a:rPr lang="en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Information </a:t>
            </a:r>
            <a:r>
              <a:rPr lang="en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Systems</a:t>
            </a: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(CGIS)</a:t>
            </a:r>
            <a:endParaRPr lang="en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fontAlgn="base"/>
            <a:endParaRPr lang="en-US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fontAlgn="base"/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Center for Music </a:t>
            </a: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Technology (CMT)</a:t>
            </a:r>
          </a:p>
          <a:p>
            <a:pPr fontAlgn="base"/>
            <a:endParaRPr lang="en-US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fontAlgn="base"/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Center For Quality Growth and Regional </a:t>
            </a: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Development (CQGRD)</a:t>
            </a:r>
            <a:endParaRPr lang="en-US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fontAlgn="base"/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Digital </a:t>
            </a: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Building </a:t>
            </a:r>
            <a:r>
              <a:rPr lang="en-US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Laboratory (DBL)</a:t>
            </a:r>
          </a:p>
          <a:p>
            <a:pPr fontAlgn="base"/>
            <a:endParaRPr lang="en-US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fontAlgn="base"/>
            <a:r>
              <a:rPr lang="en-US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SimTigrate</a:t>
            </a: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Design Lab</a:t>
            </a:r>
          </a:p>
          <a:p>
            <a:pPr fontAlgn="base"/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 smtClean="0"/>
          </a:p>
          <a:p>
            <a:endParaRPr lang="en-US" sz="1100" dirty="0" smtClean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  <a:p>
            <a:pPr fontAlgn="base"/>
            <a:endParaRPr lang="en" sz="11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Drupal Migration SEO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59209" y="1620252"/>
            <a:ext cx="7825581" cy="47564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Dump Existing Path Redirects</a:t>
            </a:r>
          </a:p>
          <a:p>
            <a:pPr>
              <a:buNone/>
            </a:pPr>
            <a:r>
              <a:rPr lang="en-US" sz="1600" dirty="0" smtClean="0">
                <a:solidFill>
                  <a:srgbClr val="FFD901"/>
                </a:solidFill>
              </a:rPr>
              <a:t>            SELECT </a:t>
            </a:r>
            <a:r>
              <a:rPr lang="en-US" sz="1600" dirty="0" err="1">
                <a:solidFill>
                  <a:srgbClr val="FFD901"/>
                </a:solidFill>
              </a:rPr>
              <a:t>src,dst</a:t>
            </a:r>
            <a:r>
              <a:rPr lang="en-US" sz="1600" dirty="0">
                <a:solidFill>
                  <a:srgbClr val="FFD901"/>
                </a:solidFill>
              </a:rPr>
              <a:t> FROM </a:t>
            </a:r>
            <a:r>
              <a:rPr lang="en-US" sz="1600" dirty="0" err="1">
                <a:solidFill>
                  <a:srgbClr val="FFD901"/>
                </a:solidFill>
              </a:rPr>
              <a:t>url_alias</a:t>
            </a:r>
            <a:r>
              <a:rPr lang="en-US" sz="1600" dirty="0">
                <a:solidFill>
                  <a:srgbClr val="FFD901"/>
                </a:solidFill>
              </a:rPr>
              <a:t> INTO OUTFILE '/</a:t>
            </a:r>
            <a:r>
              <a:rPr lang="en-US" sz="1600" dirty="0" err="1">
                <a:solidFill>
                  <a:srgbClr val="FFD901"/>
                </a:solidFill>
              </a:rPr>
              <a:t>tmp</a:t>
            </a:r>
            <a:r>
              <a:rPr lang="en-US" sz="1600" dirty="0">
                <a:solidFill>
                  <a:srgbClr val="FFD901"/>
                </a:solidFill>
              </a:rPr>
              <a:t>/</a:t>
            </a:r>
            <a:r>
              <a:rPr lang="en-US" sz="1600" dirty="0" err="1">
                <a:solidFill>
                  <a:srgbClr val="FFD901"/>
                </a:solidFill>
              </a:rPr>
              <a:t>aliases.txt</a:t>
            </a:r>
            <a:r>
              <a:rPr lang="en-US" sz="1600" dirty="0">
                <a:solidFill>
                  <a:srgbClr val="FFD901"/>
                </a:solidFill>
              </a:rPr>
              <a:t>';</a:t>
            </a:r>
          </a:p>
          <a:p>
            <a:pPr>
              <a:buNone/>
            </a:pPr>
            <a:r>
              <a:rPr lang="en-US" sz="1600" dirty="0" smtClean="0">
                <a:solidFill>
                  <a:srgbClr val="FFD901"/>
                </a:solidFill>
              </a:rPr>
              <a:t>            </a:t>
            </a:r>
            <a:r>
              <a:rPr lang="en-US" sz="1600" dirty="0" err="1" smtClean="0">
                <a:solidFill>
                  <a:srgbClr val="FFD901"/>
                </a:solidFill>
              </a:rPr>
              <a:t>drush</a:t>
            </a:r>
            <a:r>
              <a:rPr lang="en-US" sz="1600" dirty="0" smtClean="0">
                <a:solidFill>
                  <a:srgbClr val="FFD901"/>
                </a:solidFill>
              </a:rPr>
              <a:t> </a:t>
            </a:r>
            <a:r>
              <a:rPr lang="en-US" sz="1600" dirty="0" err="1">
                <a:solidFill>
                  <a:srgbClr val="FFD901"/>
                </a:solidFill>
              </a:rPr>
              <a:t>sql</a:t>
            </a:r>
            <a:r>
              <a:rPr lang="en-US" sz="1600" dirty="0">
                <a:solidFill>
                  <a:srgbClr val="FFD901"/>
                </a:solidFill>
              </a:rPr>
              <a:t>-query "SELECT source, alias, language FROM </a:t>
            </a:r>
            <a:r>
              <a:rPr lang="en-US" sz="1600" dirty="0" err="1">
                <a:solidFill>
                  <a:srgbClr val="FFD901"/>
                </a:solidFill>
              </a:rPr>
              <a:t>url_alias</a:t>
            </a:r>
            <a:r>
              <a:rPr lang="en-US" sz="1600" dirty="0">
                <a:solidFill>
                  <a:srgbClr val="FFD901"/>
                </a:solidFill>
              </a:rPr>
              <a:t>;" &gt; </a:t>
            </a:r>
            <a:r>
              <a:rPr lang="en-US" sz="1600" dirty="0" err="1" smtClean="0">
                <a:solidFill>
                  <a:srgbClr val="FFD901"/>
                </a:solidFill>
              </a:rPr>
              <a:t>aliases.txt</a:t>
            </a:r>
            <a:endParaRPr lang="en-US" dirty="0" smtClean="0"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err="1" smtClean="0">
                <a:latin typeface="Lato" charset="0"/>
                <a:ea typeface="Lato" charset="0"/>
                <a:cs typeface="Lato" charset="0"/>
              </a:rPr>
              <a:t>PathAuto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https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www.drupal.org/project/pathauto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  <a:endParaRPr lang="en" sz="16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Google Analytics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https://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www.drupal.org/project/google_analytics</a:t>
            </a:r>
            <a:endParaRPr lang="en-US" sz="16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>
                <a:latin typeface="Lato" charset="0"/>
                <a:ea typeface="Lato" charset="0"/>
                <a:cs typeface="Lato" charset="0"/>
              </a:rPr>
              <a:t>Metatag</a:t>
            </a: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5"/>
              </a:rPr>
              <a:t>https://www.drupal.org/project/metatag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Redirect and Redirect 404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6"/>
              </a:rPr>
              <a:t>https://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6"/>
              </a:rPr>
              <a:t>www.drupal.org/project/redirect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  <a:endParaRPr lang="en" sz="1600" dirty="0" smtClean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endParaRPr lang="en-US" sz="1100" dirty="0" smtClean="0">
              <a:hlinkClick r:id="rId7"/>
            </a:endParaRPr>
          </a:p>
          <a:p>
            <a:pPr marL="38100" lvl="2">
              <a:spcBef>
                <a:spcPts val="600"/>
              </a:spcBef>
              <a:buNone/>
            </a:pPr>
            <a:endParaRPr lang="en-US" sz="1100" dirty="0"/>
          </a:p>
          <a:p>
            <a:pPr marL="38100" lvl="2">
              <a:spcBef>
                <a:spcPts val="600"/>
              </a:spcBef>
              <a:buNone/>
            </a:pPr>
            <a:endParaRPr lang="en" sz="11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Enhance UX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59209" y="1648326"/>
            <a:ext cx="7825581" cy="480140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LQIP &amp; Intrinsic images can speed apparent load times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Low Quality Image Replacement and SVG outlines of images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https://www.guypo.com/introducing-lqip-low-quality-image-placeholders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https://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www.npmjs.com/package/image-trace-loader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5"/>
              </a:rPr>
              <a:t>https://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5"/>
              </a:rPr>
              <a:t>github.com/technopagan/sqip</a:t>
            </a:r>
            <a:endParaRPr lang="en-US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Intrinsic Ratios CSS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: </a:t>
            </a: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6"/>
              </a:rPr>
              <a:t>https://css-tricks.com/aspect-ratio-boxes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6"/>
              </a:rPr>
              <a:t>/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Progressive Web App features get noticed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Provide off-line and cached viewing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Acts as first party application in Win10, Android, FF (soon)</a:t>
            </a:r>
          </a:p>
          <a:p>
            <a:pPr marL="914400" lvl="5" indent="-419100">
              <a:spcBef>
                <a:spcPts val="600"/>
              </a:spcBef>
            </a:pPr>
            <a:r>
              <a:rPr lang="en-US" sz="12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7"/>
              </a:rPr>
              <a:t>https://</a:t>
            </a:r>
            <a:r>
              <a:rPr lang="en-US" sz="12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  <a:hlinkClick r:id="rId7"/>
              </a:rPr>
              <a:t>medium.com/samsung-internet-dev/6-myths-of-progressive-web-apps-81e28ca9d2b1</a:t>
            </a:r>
            <a:r>
              <a:rPr lang="en-US" sz="12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38100" lvl="2">
              <a:spcBef>
                <a:spcPts val="600"/>
              </a:spcBef>
              <a:buNone/>
            </a:pPr>
            <a:endParaRPr lang="en-US" sz="1100" dirty="0" smtClean="0">
              <a:hlinkClick r:id="rId8"/>
            </a:endParaRPr>
          </a:p>
          <a:p>
            <a:pPr marL="38100" lvl="2">
              <a:spcBef>
                <a:spcPts val="600"/>
              </a:spcBef>
              <a:buNone/>
            </a:pPr>
            <a:endParaRPr lang="en-US" sz="1100" dirty="0"/>
          </a:p>
          <a:p>
            <a:pPr marL="38100" lvl="2">
              <a:spcBef>
                <a:spcPts val="600"/>
              </a:spcBef>
              <a:buNone/>
            </a:pPr>
            <a:endParaRPr lang="en" sz="11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Enhance UX</a:t>
            </a:r>
            <a:endParaRPr lang="e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78" y="1564104"/>
            <a:ext cx="5554643" cy="47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ctrTitle" idx="4294967295"/>
          </p:nvPr>
        </p:nvSpPr>
        <p:spPr>
          <a:xfrm>
            <a:off x="0" y="1758950"/>
            <a:ext cx="9144000" cy="89693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latin typeface="Merriweather Regular" charset="0"/>
                <a:ea typeface="Merriweather Regular" charset="0"/>
                <a:cs typeface="Merriweather Regular" charset="0"/>
              </a:rPr>
              <a:t>Thanks!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ubTitle" idx="4294967295"/>
          </p:nvPr>
        </p:nvSpPr>
        <p:spPr>
          <a:xfrm>
            <a:off x="0" y="2490788"/>
            <a:ext cx="9144000" cy="1047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FFD900"/>
                </a:solidFill>
                <a:latin typeface="Merriweather Regular" charset="0"/>
                <a:ea typeface="Merriweather Regular" charset="0"/>
                <a:cs typeface="Merriweather Regular" charset="0"/>
                <a:sym typeface="Playfair Display"/>
              </a:rPr>
              <a:t>Any questions?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4294967295"/>
          </p:nvPr>
        </p:nvSpPr>
        <p:spPr>
          <a:xfrm>
            <a:off x="0" y="3846513"/>
            <a:ext cx="9144000" cy="1362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Lato Regular" charset="0"/>
                <a:ea typeface="Lato Regular" charset="0"/>
                <a:cs typeface="Lato Regular" charset="0"/>
              </a:rPr>
              <a:t>You can </a:t>
            </a:r>
            <a:r>
              <a:rPr lang="en-US" sz="1800" dirty="0" smtClean="0">
                <a:latin typeface="Lato Regular" charset="0"/>
                <a:ea typeface="Lato Regular" charset="0"/>
                <a:cs typeface="Lato Regular" charset="0"/>
              </a:rPr>
              <a:t>reach </a:t>
            </a:r>
            <a:r>
              <a:rPr lang="en" sz="1800" dirty="0" smtClean="0">
                <a:latin typeface="Lato Regular" charset="0"/>
                <a:ea typeface="Lato Regular" charset="0"/>
                <a:cs typeface="Lato Regular" charset="0"/>
              </a:rPr>
              <a:t>me </a:t>
            </a:r>
            <a:r>
              <a:rPr lang="en" sz="1800" dirty="0">
                <a:latin typeface="Lato Regular" charset="0"/>
                <a:ea typeface="Lato Regular" charset="0"/>
                <a:cs typeface="Lato Regular" charset="0"/>
              </a:rPr>
              <a:t>at</a:t>
            </a:r>
            <a:r>
              <a:rPr lang="en" sz="1800" dirty="0" smtClean="0">
                <a:latin typeface="Lato Regular" charset="0"/>
                <a:ea typeface="Lato Regular" charset="0"/>
                <a:cs typeface="Lato Regular" charset="0"/>
              </a:rPr>
              <a:t>:</a:t>
            </a:r>
            <a:endParaRPr lang="en-US" sz="1800" dirty="0" smtClean="0">
              <a:latin typeface="Lato Regular" charset="0"/>
              <a:ea typeface="Lato Regular" charset="0"/>
              <a:cs typeface="Lato Regular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1800" dirty="0" smtClean="0">
                <a:latin typeface="Lato Regular" charset="0"/>
                <a:ea typeface="Lato Regular" charset="0"/>
                <a:cs typeface="Lato Regular" charset="0"/>
              </a:rPr>
              <a:t>@</a:t>
            </a:r>
            <a:r>
              <a:rPr lang="en-US" sz="1800" dirty="0" err="1" smtClean="0">
                <a:latin typeface="Lato Regular" charset="0"/>
                <a:ea typeface="Lato Regular" charset="0"/>
                <a:cs typeface="Lato Regular" charset="0"/>
              </a:rPr>
              <a:t>konfuzed</a:t>
            </a:r>
            <a:endParaRPr lang="en" sz="1800" dirty="0">
              <a:latin typeface="Lato Regular" charset="0"/>
              <a:ea typeface="Lato Regular" charset="0"/>
              <a:cs typeface="Lato Regular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1800" dirty="0" err="1" smtClean="0">
                <a:latin typeface="Lato Regular" charset="0"/>
                <a:ea typeface="Lato Regular" charset="0"/>
                <a:cs typeface="Lato Regular" charset="0"/>
              </a:rPr>
              <a:t>michael.sheldon@design.gatech.edu</a:t>
            </a:r>
            <a:endParaRPr lang="en-US" sz="1800" dirty="0"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3753213" y="550300"/>
            <a:ext cx="1637575" cy="1180450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Lato Regular" charset="0"/>
              <a:ea typeface="Lato Regular" charset="0"/>
              <a:cs typeface="Lato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68" y="4981074"/>
            <a:ext cx="2514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5799" y="5082150"/>
            <a:ext cx="6617369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Seriously, there are plenty of presentations on JUST that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2370221"/>
            <a:ext cx="6617368" cy="22892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This presentation is NOT about the Migrate module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7" y="3862137"/>
            <a:ext cx="2995863" cy="299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 smtClean="0"/>
              <a:t>For example</a:t>
            </a:r>
            <a:endParaRPr lang="en" sz="3200" dirty="0"/>
          </a:p>
        </p:txBody>
      </p:sp>
      <p:sp>
        <p:nvSpPr>
          <p:cNvPr id="62" name="Shape 62"/>
          <p:cNvSpPr txBox="1"/>
          <p:nvPr/>
        </p:nvSpPr>
        <p:spPr>
          <a:xfrm>
            <a:off x="457200" y="1295400"/>
            <a:ext cx="8229600" cy="52979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FFD901"/>
                </a:solidFill>
                <a:latin typeface="Lato Regular" charset="0"/>
                <a:ea typeface="Lato Regular" charset="0"/>
                <a:cs typeface="Lato Regular" charset="0"/>
                <a:sym typeface="Droid Sans"/>
              </a:rPr>
              <a:t>Drupal 8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DrupalCon</a:t>
            </a: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Vienna: Migrate Everything into Drupal 8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3"/>
              </a:rPr>
              <a:t>events.drupal.org/vienna2017/sessions/migrate-everything-drupal-8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</a:t>
            </a:r>
            <a:endParaRPr lang="en-US" dirty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DrupalCon</a:t>
            </a: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Baltimore: Migrate All the Things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4"/>
              </a:rPr>
              <a:t>https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4"/>
              </a:rPr>
              <a:t>events.drupal.org/baltimore2017/sessions/migrate-all-things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</a:t>
            </a:r>
            <a:endParaRPr lang="en-US" dirty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Evolving Web’s </a:t>
            </a:r>
            <a:r>
              <a:rPr lang="en-US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Drupal 8 Migration: Migrating Basic </a:t>
            </a: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Data</a:t>
            </a:r>
            <a:endParaRPr lang="en-US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5"/>
              </a:rPr>
              <a:t>https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5"/>
              </a:rPr>
              <a:t>evolvingweb.ca/blog/drupal-8-migration-migrating-basic-data-part-1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Using the Migrate Source CSV Module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6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6"/>
              </a:rPr>
              <a:t>www.drupal.org/docs/8/modules/migrate-source-csv/using-the-migrate-source-csv-plugin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</a:t>
            </a:r>
            <a:endParaRPr lang="en-US" dirty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 lvl="0"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Stop Waiting for the Feeds Module: How to Import RSS in Drupal 8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7"/>
              </a:rPr>
              <a:t>https://ohthehugemanatee.org/blog/2017/06/07/stop-waiting-for-feeds-module-how-to-import-remote-feeds-in-drupal-8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7"/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</a:t>
            </a:r>
            <a:endParaRPr lang="en-US" dirty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 lvl="0" rtl="0">
              <a:spcBef>
                <a:spcPts val="600"/>
              </a:spcBef>
              <a:buNone/>
            </a:pPr>
            <a:endParaRPr lang="en-US" sz="1800" dirty="0" smtClean="0">
              <a:solidFill>
                <a:srgbClr val="FFD901"/>
              </a:solidFill>
              <a:latin typeface="Lato Regular" charset="0"/>
              <a:ea typeface="Lato Regular" charset="0"/>
              <a:cs typeface="Lato Regular" charset="0"/>
              <a:sym typeface="Droid Sans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FFD901"/>
                </a:solidFill>
                <a:latin typeface="Lato Regular" charset="0"/>
                <a:ea typeface="Lato Regular" charset="0"/>
                <a:cs typeface="Lato Regular" charset="0"/>
                <a:sym typeface="Droid Sans"/>
              </a:rPr>
              <a:t>Drupal 7</a:t>
            </a:r>
            <a:endParaRPr lang="en" sz="2400" dirty="0">
              <a:solidFill>
                <a:srgbClr val="FFD901"/>
              </a:solidFill>
              <a:latin typeface="Lato Regular" charset="0"/>
              <a:ea typeface="Lato Regular" charset="0"/>
              <a:cs typeface="Lato Regular" charset="0"/>
              <a:sym typeface="Droid Sans"/>
            </a:endParaRPr>
          </a:p>
          <a:p>
            <a:pPr>
              <a:spcBef>
                <a:spcPts val="600"/>
              </a:spcBef>
              <a:buClr>
                <a:schemeClr val="dk1"/>
              </a:buClr>
            </a:pPr>
            <a:r>
              <a:rPr lang="en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Introduction to the Migrate Module Series</a:t>
            </a:r>
          </a:p>
          <a:p>
            <a:pPr lvl="0">
              <a:spcBef>
                <a:spcPts val="600"/>
              </a:spcBef>
              <a:buClr>
                <a:schemeClr val="dk1"/>
              </a:buClr>
            </a:pPr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</a:rPr>
              <a:t>        </a:t>
            </a:r>
            <a:r>
              <a:rPr lang="en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Droid Sans"/>
                <a:hlinkClick r:id="rId8"/>
              </a:rPr>
              <a:t>https://drupalize.me/videos/introduction-migrate-module-series?p=1271</a:t>
            </a:r>
            <a:endParaRPr lang="en-US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</a:pPr>
            <a:endParaRPr dirty="0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8266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5799" y="5082150"/>
            <a:ext cx="6617369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Cause this is why you are here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2370221"/>
            <a:ext cx="6617368" cy="22892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What we ARE</a:t>
            </a:r>
            <a:br>
              <a:rPr lang="en-US" dirty="0" smtClean="0"/>
            </a:br>
            <a:r>
              <a:rPr lang="en-US" dirty="0" smtClean="0"/>
              <a:t>going to cover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74" y="3404937"/>
            <a:ext cx="2905626" cy="38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Topics Include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</a:pPr>
            <a:r>
              <a:rPr lang="en-US" dirty="0" smtClean="0"/>
              <a:t>Why oh why migrations</a:t>
            </a:r>
            <a:endParaRPr lang="en" dirty="0"/>
          </a:p>
          <a:p>
            <a:pPr marL="457200" lvl="0" indent="-419100" rtl="0">
              <a:spcBef>
                <a:spcPts val="600"/>
              </a:spcBef>
            </a:pPr>
            <a:r>
              <a:rPr lang="en-US" dirty="0" smtClean="0"/>
              <a:t>Editorial &amp; stakeholder buy-in</a:t>
            </a:r>
            <a:endParaRPr lang="en" dirty="0"/>
          </a:p>
          <a:p>
            <a:pPr marL="457200" lvl="0" indent="-419100" rtl="0">
              <a:spcBef>
                <a:spcPts val="600"/>
              </a:spcBef>
            </a:pPr>
            <a:r>
              <a:rPr lang="en-US" dirty="0" smtClean="0"/>
              <a:t>Design and presentation changes</a:t>
            </a:r>
          </a:p>
          <a:p>
            <a:pPr marL="457200" lvl="0" indent="-419100" rtl="0">
              <a:spcBef>
                <a:spcPts val="600"/>
              </a:spcBef>
            </a:pPr>
            <a:r>
              <a:rPr lang="en-US" dirty="0" smtClean="0"/>
              <a:t>Increasing content uptake</a:t>
            </a:r>
          </a:p>
          <a:p>
            <a:pPr marL="457200" lvl="0" indent="-419100" rtl="0">
              <a:spcBef>
                <a:spcPts val="600"/>
              </a:spcBef>
            </a:pPr>
            <a:r>
              <a:rPr lang="en-US" dirty="0" smtClean="0"/>
              <a:t>Accessibility &amp; legal issues</a:t>
            </a:r>
          </a:p>
          <a:p>
            <a:pPr marL="457200" lvl="0" indent="-419100" rtl="0">
              <a:spcBef>
                <a:spcPts val="600"/>
              </a:spcBef>
            </a:pPr>
            <a:r>
              <a:rPr lang="en-US" dirty="0" smtClean="0"/>
              <a:t>A little fun tech improving UX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89" y="4018950"/>
            <a:ext cx="2099511" cy="30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85799" y="5082150"/>
            <a:ext cx="6617369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Can they be more than just a pain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2370221"/>
            <a:ext cx="6617368" cy="22892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Why, oh why, Migrations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21" y="3621505"/>
            <a:ext cx="2697079" cy="32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Why do you migrate sites?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Obsolete technology</a:t>
            </a: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Security issues, training, institutional memory fading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 rtl="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New / company-wide initiative</a:t>
            </a: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Consistency, reducing long term costs, rebranding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Old project given new life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</a:t>
            </a: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Funding acquired, key personnel return, timely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0" indent="-419100">
              <a:spcBef>
                <a:spcPts val="600"/>
              </a:spcBef>
            </a:pP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You 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got hacked</a:t>
            </a:r>
          </a:p>
          <a:p>
            <a:pPr marL="38100" lvl="2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D901"/>
                </a:solidFill>
                <a:latin typeface="Lato" charset="0"/>
                <a:ea typeface="Lato" charset="0"/>
                <a:cs typeface="Lato" charset="0"/>
              </a:rPr>
              <a:t>           Well crap. Good luck and hope you had back-ups</a:t>
            </a:r>
            <a:endParaRPr lang="en" sz="1600" dirty="0">
              <a:solidFill>
                <a:srgbClr val="FFD90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4" y="4773969"/>
            <a:ext cx="3896894" cy="21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spero templat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FFD801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C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1533</Words>
  <Application>Microsoft Macintosh PowerPoint</Application>
  <PresentationFormat>On-screen Show (4:3)</PresentationFormat>
  <Paragraphs>263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Droid Sans</vt:lpstr>
      <vt:lpstr>Lato</vt:lpstr>
      <vt:lpstr>Lato Black</vt:lpstr>
      <vt:lpstr>Lato Regular</vt:lpstr>
      <vt:lpstr>Mangal</vt:lpstr>
      <vt:lpstr>Merriweather</vt:lpstr>
      <vt:lpstr>Merriweather Regular</vt:lpstr>
      <vt:lpstr>Playfair Display</vt:lpstr>
      <vt:lpstr>Arial</vt:lpstr>
      <vt:lpstr>Prospero template</vt:lpstr>
      <vt:lpstr>Adding Wins while Migrating Sites</vt:lpstr>
      <vt:lpstr>PowerPoint Presentation</vt:lpstr>
      <vt:lpstr>PowerPoint Presentation</vt:lpstr>
      <vt:lpstr>This presentation is NOT about the Migrate module</vt:lpstr>
      <vt:lpstr>For example</vt:lpstr>
      <vt:lpstr>What we ARE going to cover</vt:lpstr>
      <vt:lpstr>Topics Include</vt:lpstr>
      <vt:lpstr>Why, oh why, Migrations</vt:lpstr>
      <vt:lpstr>Why do you migrate sites?</vt:lpstr>
      <vt:lpstr>The Unicorn</vt:lpstr>
      <vt:lpstr>It Does Exist!</vt:lpstr>
      <vt:lpstr>Buying time to get more out of your migration</vt:lpstr>
      <vt:lpstr>Stakeholder Buy-In</vt:lpstr>
      <vt:lpstr>Editorial, Content, and Design</vt:lpstr>
      <vt:lpstr>The average website life span is 2 years, 7 months</vt:lpstr>
      <vt:lpstr>Typical Editorial Concerns</vt:lpstr>
      <vt:lpstr>Editorial Change Process</vt:lpstr>
      <vt:lpstr>Editorial Review Process Benefits</vt:lpstr>
      <vt:lpstr>Editorial Training Examples</vt:lpstr>
      <vt:lpstr>Editorial Training Examples</vt:lpstr>
      <vt:lpstr>Some Editorial Training Resources</vt:lpstr>
      <vt:lpstr>PowerPoint Presentation</vt:lpstr>
      <vt:lpstr>Design</vt:lpstr>
      <vt:lpstr>Design Affects Content</vt:lpstr>
      <vt:lpstr>PowerPoint Presentation</vt:lpstr>
      <vt:lpstr>PowerPoint Presentation</vt:lpstr>
      <vt:lpstr>Design Tips</vt:lpstr>
      <vt:lpstr>Technobabble and Geekery</vt:lpstr>
      <vt:lpstr>General Migration SEO</vt:lpstr>
      <vt:lpstr>Drupal Migration SEO</vt:lpstr>
      <vt:lpstr>Enhance UX</vt:lpstr>
      <vt:lpstr>Enhance UX</vt:lpstr>
      <vt:lpstr>Thanks!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Wins while Migrating Sites</dc:title>
  <cp:lastModifiedBy>Sheldon, Michael S</cp:lastModifiedBy>
  <cp:revision>101</cp:revision>
  <dcterms:modified xsi:type="dcterms:W3CDTF">2017-11-04T00:02:39Z</dcterms:modified>
</cp:coreProperties>
</file>