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471" r:id="rId2"/>
    <p:sldId id="2473" r:id="rId3"/>
    <p:sldId id="2477" r:id="rId4"/>
    <p:sldId id="2395" r:id="rId5"/>
    <p:sldId id="2476" r:id="rId6"/>
    <p:sldId id="2479" r:id="rId7"/>
    <p:sldId id="2398" r:id="rId8"/>
    <p:sldId id="2474" r:id="rId9"/>
    <p:sldId id="2478" r:id="rId10"/>
    <p:sldId id="2391" r:id="rId11"/>
    <p:sldId id="2480" r:id="rId12"/>
    <p:sldId id="2468" r:id="rId13"/>
    <p:sldId id="2481" r:id="rId14"/>
    <p:sldId id="2431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654" userDrawn="1">
          <p15:clr>
            <a:srgbClr val="A4A3A4"/>
          </p15:clr>
        </p15:guide>
        <p15:guide id="18" pos="14302" userDrawn="1">
          <p15:clr>
            <a:srgbClr val="A4A3A4"/>
          </p15:clr>
        </p15:guide>
        <p15:guide id="21" orient="horz" pos="4296" userDrawn="1">
          <p15:clr>
            <a:srgbClr val="A4A3A4"/>
          </p15:clr>
        </p15:guide>
        <p15:guide id="22" pos="1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8BBC1"/>
    <a:srgbClr val="AA8A78"/>
    <a:srgbClr val="FAF8FC"/>
    <a:srgbClr val="000000"/>
    <a:srgbClr val="F4F3F5"/>
    <a:srgbClr val="F3F3F3"/>
    <a:srgbClr val="55677C"/>
    <a:srgbClr val="3C3B41"/>
    <a:srgbClr val="FAF8F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5" autoAdjust="0"/>
    <p:restoredTop sz="78434" autoAdjust="0"/>
  </p:normalViewPr>
  <p:slideViewPr>
    <p:cSldViewPr snapToGrid="0" snapToObjects="1">
      <p:cViewPr varScale="1">
        <p:scale>
          <a:sx n="49" d="100"/>
          <a:sy n="49" d="100"/>
        </p:scale>
        <p:origin x="984" y="184"/>
      </p:cViewPr>
      <p:guideLst>
        <p:guide pos="7654"/>
        <p:guide pos="14302"/>
        <p:guide orient="horz" pos="4296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880C1-C36E-AC4C-8709-217F29D79E70}" type="doc">
      <dgm:prSet loTypeId="urn:microsoft.com/office/officeart/2005/8/layout/vProcess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4C08C3-CC22-624D-B1B7-FA1FD4E503F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Requirements</a:t>
          </a:r>
        </a:p>
      </dgm:t>
    </dgm:pt>
    <dgm:pt modelId="{B05639DE-66FA-0646-B182-6CED014A1CDE}" type="parTrans" cxnId="{69603E9E-DF45-4D4D-B65A-47BB0F75B905}">
      <dgm:prSet/>
      <dgm:spPr/>
      <dgm:t>
        <a:bodyPr/>
        <a:lstStyle/>
        <a:p>
          <a:endParaRPr lang="en-US"/>
        </a:p>
      </dgm:t>
    </dgm:pt>
    <dgm:pt modelId="{C2ACD6FD-439B-0D42-9E02-42F4DC2EF79A}" type="sibTrans" cxnId="{69603E9E-DF45-4D4D-B65A-47BB0F75B905}">
      <dgm:prSet/>
      <dgm:spPr/>
      <dgm:t>
        <a:bodyPr/>
        <a:lstStyle/>
        <a:p>
          <a:endParaRPr lang="en-US"/>
        </a:p>
      </dgm:t>
    </dgm:pt>
    <dgm:pt modelId="{833C0038-DCAC-9449-B65A-B96B788227B6}">
      <dgm:prSet phldrT="[Text]"/>
      <dgm:spPr/>
      <dgm:t>
        <a:bodyPr/>
        <a:lstStyle/>
        <a:p>
          <a:r>
            <a:rPr lang="en-US" dirty="0"/>
            <a:t>Design/Architect</a:t>
          </a:r>
        </a:p>
      </dgm:t>
    </dgm:pt>
    <dgm:pt modelId="{C5492ED6-8949-9946-93EF-FAB1E6C95C25}" type="parTrans" cxnId="{E3F4F8E9-C3A9-EA4F-8DDE-9E2F4E65BE98}">
      <dgm:prSet/>
      <dgm:spPr/>
      <dgm:t>
        <a:bodyPr/>
        <a:lstStyle/>
        <a:p>
          <a:endParaRPr lang="en-US"/>
        </a:p>
      </dgm:t>
    </dgm:pt>
    <dgm:pt modelId="{FEEAF68D-A5E1-2545-AE99-BDAE540E7D4E}" type="sibTrans" cxnId="{E3F4F8E9-C3A9-EA4F-8DDE-9E2F4E65BE98}">
      <dgm:prSet/>
      <dgm:spPr/>
      <dgm:t>
        <a:bodyPr/>
        <a:lstStyle/>
        <a:p>
          <a:endParaRPr lang="en-US"/>
        </a:p>
      </dgm:t>
    </dgm:pt>
    <dgm:pt modelId="{8D320374-9A1E-0247-A013-BD0F5327B847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F7236B64-FD41-A243-89BF-2D09B55BA645}" type="parTrans" cxnId="{C3A4E086-D6FC-F042-9635-15EF52A7C4CE}">
      <dgm:prSet/>
      <dgm:spPr/>
      <dgm:t>
        <a:bodyPr/>
        <a:lstStyle/>
        <a:p>
          <a:endParaRPr lang="en-US"/>
        </a:p>
      </dgm:t>
    </dgm:pt>
    <dgm:pt modelId="{DE4BB238-DF11-134D-82FE-405F693F5B9C}" type="sibTrans" cxnId="{C3A4E086-D6FC-F042-9635-15EF52A7C4CE}">
      <dgm:prSet/>
      <dgm:spPr/>
      <dgm:t>
        <a:bodyPr/>
        <a:lstStyle/>
        <a:p>
          <a:endParaRPr lang="en-US"/>
        </a:p>
      </dgm:t>
    </dgm:pt>
    <dgm:pt modelId="{04F79E27-A9A9-D24E-BF1A-04E3A34C657A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EBAB2B91-728D-354A-A383-599551526AC3}" type="parTrans" cxnId="{D6EA5A8D-26FB-3D43-B446-1175AA161D4C}">
      <dgm:prSet/>
      <dgm:spPr/>
      <dgm:t>
        <a:bodyPr/>
        <a:lstStyle/>
        <a:p>
          <a:endParaRPr lang="en-US"/>
        </a:p>
      </dgm:t>
    </dgm:pt>
    <dgm:pt modelId="{C4C95E5E-F3CC-7147-B11A-CCC440D91F2C}" type="sibTrans" cxnId="{D6EA5A8D-26FB-3D43-B446-1175AA161D4C}">
      <dgm:prSet/>
      <dgm:spPr/>
      <dgm:t>
        <a:bodyPr/>
        <a:lstStyle/>
        <a:p>
          <a:endParaRPr lang="en-US"/>
        </a:p>
      </dgm:t>
    </dgm:pt>
    <dgm:pt modelId="{7EDA70B8-DF35-2E43-ABF3-885D7DD76750}">
      <dgm:prSet phldrT="[Text]"/>
      <dgm:spPr/>
      <dgm:t>
        <a:bodyPr/>
        <a:lstStyle/>
        <a:p>
          <a:r>
            <a:rPr lang="en-US" dirty="0"/>
            <a:t>Deploy</a:t>
          </a:r>
        </a:p>
      </dgm:t>
    </dgm:pt>
    <dgm:pt modelId="{BB91CEBD-EA20-C245-B7B9-F0DDBED59450}" type="parTrans" cxnId="{268AFB2E-5054-0342-9FE5-CA4B8864152C}">
      <dgm:prSet/>
      <dgm:spPr/>
      <dgm:t>
        <a:bodyPr/>
        <a:lstStyle/>
        <a:p>
          <a:endParaRPr lang="en-US"/>
        </a:p>
      </dgm:t>
    </dgm:pt>
    <dgm:pt modelId="{E03168B8-041D-5C4D-8FBA-CB76A82C17B5}" type="sibTrans" cxnId="{268AFB2E-5054-0342-9FE5-CA4B8864152C}">
      <dgm:prSet/>
      <dgm:spPr/>
      <dgm:t>
        <a:bodyPr/>
        <a:lstStyle/>
        <a:p>
          <a:endParaRPr lang="en-US"/>
        </a:p>
      </dgm:t>
    </dgm:pt>
    <dgm:pt modelId="{A31E7D0B-D8D4-1B49-911A-2E6389343288}" type="pres">
      <dgm:prSet presAssocID="{971880C1-C36E-AC4C-8709-217F29D79E70}" presName="outerComposite" presStyleCnt="0">
        <dgm:presLayoutVars>
          <dgm:chMax val="5"/>
          <dgm:dir/>
          <dgm:resizeHandles val="exact"/>
        </dgm:presLayoutVars>
      </dgm:prSet>
      <dgm:spPr/>
    </dgm:pt>
    <dgm:pt modelId="{821381E9-AD61-484B-B3BB-A41055FE6AF8}" type="pres">
      <dgm:prSet presAssocID="{971880C1-C36E-AC4C-8709-217F29D79E70}" presName="dummyMaxCanvas" presStyleCnt="0">
        <dgm:presLayoutVars/>
      </dgm:prSet>
      <dgm:spPr/>
    </dgm:pt>
    <dgm:pt modelId="{075514FA-69E6-3049-A217-9DF7B031069A}" type="pres">
      <dgm:prSet presAssocID="{971880C1-C36E-AC4C-8709-217F29D79E70}" presName="FiveNodes_1" presStyleLbl="node1" presStyleIdx="0" presStyleCnt="5">
        <dgm:presLayoutVars>
          <dgm:bulletEnabled val="1"/>
        </dgm:presLayoutVars>
      </dgm:prSet>
      <dgm:spPr/>
    </dgm:pt>
    <dgm:pt modelId="{A94F5204-7579-9145-AAF2-D27B79794306}" type="pres">
      <dgm:prSet presAssocID="{971880C1-C36E-AC4C-8709-217F29D79E70}" presName="FiveNodes_2" presStyleLbl="node1" presStyleIdx="1" presStyleCnt="5">
        <dgm:presLayoutVars>
          <dgm:bulletEnabled val="1"/>
        </dgm:presLayoutVars>
      </dgm:prSet>
      <dgm:spPr/>
    </dgm:pt>
    <dgm:pt modelId="{C6B9D6E6-6DAD-2348-BEFD-9F0A8701D0FF}" type="pres">
      <dgm:prSet presAssocID="{971880C1-C36E-AC4C-8709-217F29D79E70}" presName="FiveNodes_3" presStyleLbl="node1" presStyleIdx="2" presStyleCnt="5">
        <dgm:presLayoutVars>
          <dgm:bulletEnabled val="1"/>
        </dgm:presLayoutVars>
      </dgm:prSet>
      <dgm:spPr/>
    </dgm:pt>
    <dgm:pt modelId="{ADC772CD-6F0B-FE4F-87C6-EB82E5B5EC31}" type="pres">
      <dgm:prSet presAssocID="{971880C1-C36E-AC4C-8709-217F29D79E70}" presName="FiveNodes_4" presStyleLbl="node1" presStyleIdx="3" presStyleCnt="5">
        <dgm:presLayoutVars>
          <dgm:bulletEnabled val="1"/>
        </dgm:presLayoutVars>
      </dgm:prSet>
      <dgm:spPr/>
    </dgm:pt>
    <dgm:pt modelId="{3382B068-0C23-8346-8C9F-53992C6A99AE}" type="pres">
      <dgm:prSet presAssocID="{971880C1-C36E-AC4C-8709-217F29D79E70}" presName="FiveNodes_5" presStyleLbl="node1" presStyleIdx="4" presStyleCnt="5">
        <dgm:presLayoutVars>
          <dgm:bulletEnabled val="1"/>
        </dgm:presLayoutVars>
      </dgm:prSet>
      <dgm:spPr/>
    </dgm:pt>
    <dgm:pt modelId="{EBDDFA56-8E77-A445-9EB9-864729BD434A}" type="pres">
      <dgm:prSet presAssocID="{971880C1-C36E-AC4C-8709-217F29D79E70}" presName="FiveConn_1-2" presStyleLbl="fgAccFollowNode1" presStyleIdx="0" presStyleCnt="4">
        <dgm:presLayoutVars>
          <dgm:bulletEnabled val="1"/>
        </dgm:presLayoutVars>
      </dgm:prSet>
      <dgm:spPr/>
    </dgm:pt>
    <dgm:pt modelId="{7420FBED-4A7C-3D48-A929-0C16CD818CB8}" type="pres">
      <dgm:prSet presAssocID="{971880C1-C36E-AC4C-8709-217F29D79E70}" presName="FiveConn_2-3" presStyleLbl="fgAccFollowNode1" presStyleIdx="1" presStyleCnt="4">
        <dgm:presLayoutVars>
          <dgm:bulletEnabled val="1"/>
        </dgm:presLayoutVars>
      </dgm:prSet>
      <dgm:spPr/>
    </dgm:pt>
    <dgm:pt modelId="{135668BB-FC58-BE47-9D78-64EA8EFBDA49}" type="pres">
      <dgm:prSet presAssocID="{971880C1-C36E-AC4C-8709-217F29D79E70}" presName="FiveConn_3-4" presStyleLbl="fgAccFollowNode1" presStyleIdx="2" presStyleCnt="4">
        <dgm:presLayoutVars>
          <dgm:bulletEnabled val="1"/>
        </dgm:presLayoutVars>
      </dgm:prSet>
      <dgm:spPr/>
    </dgm:pt>
    <dgm:pt modelId="{0C1EE6A5-C274-064D-9808-7718AB84B047}" type="pres">
      <dgm:prSet presAssocID="{971880C1-C36E-AC4C-8709-217F29D79E70}" presName="FiveConn_4-5" presStyleLbl="fgAccFollowNode1" presStyleIdx="3" presStyleCnt="4">
        <dgm:presLayoutVars>
          <dgm:bulletEnabled val="1"/>
        </dgm:presLayoutVars>
      </dgm:prSet>
      <dgm:spPr/>
    </dgm:pt>
    <dgm:pt modelId="{C1288B7F-6FA3-8D49-895B-60D91241FE65}" type="pres">
      <dgm:prSet presAssocID="{971880C1-C36E-AC4C-8709-217F29D79E70}" presName="FiveNodes_1_text" presStyleLbl="node1" presStyleIdx="4" presStyleCnt="5">
        <dgm:presLayoutVars>
          <dgm:bulletEnabled val="1"/>
        </dgm:presLayoutVars>
      </dgm:prSet>
      <dgm:spPr/>
    </dgm:pt>
    <dgm:pt modelId="{B8A5CAC8-E7DA-C946-A01F-66B1713E91B9}" type="pres">
      <dgm:prSet presAssocID="{971880C1-C36E-AC4C-8709-217F29D79E70}" presName="FiveNodes_2_text" presStyleLbl="node1" presStyleIdx="4" presStyleCnt="5">
        <dgm:presLayoutVars>
          <dgm:bulletEnabled val="1"/>
        </dgm:presLayoutVars>
      </dgm:prSet>
      <dgm:spPr/>
    </dgm:pt>
    <dgm:pt modelId="{B7F8FBDC-545B-324B-82C1-77A248ADF915}" type="pres">
      <dgm:prSet presAssocID="{971880C1-C36E-AC4C-8709-217F29D79E70}" presName="FiveNodes_3_text" presStyleLbl="node1" presStyleIdx="4" presStyleCnt="5">
        <dgm:presLayoutVars>
          <dgm:bulletEnabled val="1"/>
        </dgm:presLayoutVars>
      </dgm:prSet>
      <dgm:spPr/>
    </dgm:pt>
    <dgm:pt modelId="{1D98E817-F057-0A4F-A03F-4703FDACEBC4}" type="pres">
      <dgm:prSet presAssocID="{971880C1-C36E-AC4C-8709-217F29D79E70}" presName="FiveNodes_4_text" presStyleLbl="node1" presStyleIdx="4" presStyleCnt="5">
        <dgm:presLayoutVars>
          <dgm:bulletEnabled val="1"/>
        </dgm:presLayoutVars>
      </dgm:prSet>
      <dgm:spPr/>
    </dgm:pt>
    <dgm:pt modelId="{013836FE-C980-3144-9808-63C1EAE87F78}" type="pres">
      <dgm:prSet presAssocID="{971880C1-C36E-AC4C-8709-217F29D79E7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C8AD11-43D9-CC43-B1A6-9971B6473003}" type="presOf" srcId="{8D320374-9A1E-0247-A013-BD0F5327B847}" destId="{B7F8FBDC-545B-324B-82C1-77A248ADF915}" srcOrd="1" destOrd="0" presId="urn:microsoft.com/office/officeart/2005/8/layout/vProcess5"/>
    <dgm:cxn modelId="{6C3A4E13-EB04-EF48-BE08-0566376A8204}" type="presOf" srcId="{971880C1-C36E-AC4C-8709-217F29D79E70}" destId="{A31E7D0B-D8D4-1B49-911A-2E6389343288}" srcOrd="0" destOrd="0" presId="urn:microsoft.com/office/officeart/2005/8/layout/vProcess5"/>
    <dgm:cxn modelId="{0521681E-9952-E943-B4A7-09A930D0E7C3}" type="presOf" srcId="{B14C08C3-CC22-624D-B1B7-FA1FD4E503F7}" destId="{C1288B7F-6FA3-8D49-895B-60D91241FE65}" srcOrd="1" destOrd="0" presId="urn:microsoft.com/office/officeart/2005/8/layout/vProcess5"/>
    <dgm:cxn modelId="{BF324B2D-E156-D343-BE7D-801F025B0287}" type="presOf" srcId="{C2ACD6FD-439B-0D42-9E02-42F4DC2EF79A}" destId="{EBDDFA56-8E77-A445-9EB9-864729BD434A}" srcOrd="0" destOrd="0" presId="urn:microsoft.com/office/officeart/2005/8/layout/vProcess5"/>
    <dgm:cxn modelId="{268AFB2E-5054-0342-9FE5-CA4B8864152C}" srcId="{971880C1-C36E-AC4C-8709-217F29D79E70}" destId="{7EDA70B8-DF35-2E43-ABF3-885D7DD76750}" srcOrd="4" destOrd="0" parTransId="{BB91CEBD-EA20-C245-B7B9-F0DDBED59450}" sibTransId="{E03168B8-041D-5C4D-8FBA-CB76A82C17B5}"/>
    <dgm:cxn modelId="{B257EF4C-D717-694C-990E-9711AB11B9CC}" type="presOf" srcId="{833C0038-DCAC-9449-B65A-B96B788227B6}" destId="{B8A5CAC8-E7DA-C946-A01F-66B1713E91B9}" srcOrd="1" destOrd="0" presId="urn:microsoft.com/office/officeart/2005/8/layout/vProcess5"/>
    <dgm:cxn modelId="{6685A751-22D8-D442-81B9-88FE45EF689E}" type="presOf" srcId="{04F79E27-A9A9-D24E-BF1A-04E3A34C657A}" destId="{1D98E817-F057-0A4F-A03F-4703FDACEBC4}" srcOrd="1" destOrd="0" presId="urn:microsoft.com/office/officeart/2005/8/layout/vProcess5"/>
    <dgm:cxn modelId="{C2925052-1516-B546-9AAA-1A36AFDF441F}" type="presOf" srcId="{DE4BB238-DF11-134D-82FE-405F693F5B9C}" destId="{135668BB-FC58-BE47-9D78-64EA8EFBDA49}" srcOrd="0" destOrd="0" presId="urn:microsoft.com/office/officeart/2005/8/layout/vProcess5"/>
    <dgm:cxn modelId="{13A44953-6109-DC42-952A-3886F53D21BA}" type="presOf" srcId="{04F79E27-A9A9-D24E-BF1A-04E3A34C657A}" destId="{ADC772CD-6F0B-FE4F-87C6-EB82E5B5EC31}" srcOrd="0" destOrd="0" presId="urn:microsoft.com/office/officeart/2005/8/layout/vProcess5"/>
    <dgm:cxn modelId="{0F175158-6FB2-D64A-B310-9C29557B9BB7}" type="presOf" srcId="{8D320374-9A1E-0247-A013-BD0F5327B847}" destId="{C6B9D6E6-6DAD-2348-BEFD-9F0A8701D0FF}" srcOrd="0" destOrd="0" presId="urn:microsoft.com/office/officeart/2005/8/layout/vProcess5"/>
    <dgm:cxn modelId="{9A8C4E5E-7120-A44E-9B3C-F0C5AFE88820}" type="presOf" srcId="{FEEAF68D-A5E1-2545-AE99-BDAE540E7D4E}" destId="{7420FBED-4A7C-3D48-A929-0C16CD818CB8}" srcOrd="0" destOrd="0" presId="urn:microsoft.com/office/officeart/2005/8/layout/vProcess5"/>
    <dgm:cxn modelId="{D06AE366-9CC1-1541-9948-95C2415B14CF}" type="presOf" srcId="{7EDA70B8-DF35-2E43-ABF3-885D7DD76750}" destId="{3382B068-0C23-8346-8C9F-53992C6A99AE}" srcOrd="0" destOrd="0" presId="urn:microsoft.com/office/officeart/2005/8/layout/vProcess5"/>
    <dgm:cxn modelId="{DD568880-996F-6E44-9C90-17097AF30FD7}" type="presOf" srcId="{7EDA70B8-DF35-2E43-ABF3-885D7DD76750}" destId="{013836FE-C980-3144-9808-63C1EAE87F78}" srcOrd="1" destOrd="0" presId="urn:microsoft.com/office/officeart/2005/8/layout/vProcess5"/>
    <dgm:cxn modelId="{C3A4E086-D6FC-F042-9635-15EF52A7C4CE}" srcId="{971880C1-C36E-AC4C-8709-217F29D79E70}" destId="{8D320374-9A1E-0247-A013-BD0F5327B847}" srcOrd="2" destOrd="0" parTransId="{F7236B64-FD41-A243-89BF-2D09B55BA645}" sibTransId="{DE4BB238-DF11-134D-82FE-405F693F5B9C}"/>
    <dgm:cxn modelId="{37B29187-7F9C-2B47-B90C-1958B6743D78}" type="presOf" srcId="{B14C08C3-CC22-624D-B1B7-FA1FD4E503F7}" destId="{075514FA-69E6-3049-A217-9DF7B031069A}" srcOrd="0" destOrd="0" presId="urn:microsoft.com/office/officeart/2005/8/layout/vProcess5"/>
    <dgm:cxn modelId="{D6EA5A8D-26FB-3D43-B446-1175AA161D4C}" srcId="{971880C1-C36E-AC4C-8709-217F29D79E70}" destId="{04F79E27-A9A9-D24E-BF1A-04E3A34C657A}" srcOrd="3" destOrd="0" parTransId="{EBAB2B91-728D-354A-A383-599551526AC3}" sibTransId="{C4C95E5E-F3CC-7147-B11A-CCC440D91F2C}"/>
    <dgm:cxn modelId="{69603E9E-DF45-4D4D-B65A-47BB0F75B905}" srcId="{971880C1-C36E-AC4C-8709-217F29D79E70}" destId="{B14C08C3-CC22-624D-B1B7-FA1FD4E503F7}" srcOrd="0" destOrd="0" parTransId="{B05639DE-66FA-0646-B182-6CED014A1CDE}" sibTransId="{C2ACD6FD-439B-0D42-9E02-42F4DC2EF79A}"/>
    <dgm:cxn modelId="{297952AC-435E-5E46-88C4-1EFC75DB36BD}" type="presOf" srcId="{833C0038-DCAC-9449-B65A-B96B788227B6}" destId="{A94F5204-7579-9145-AAF2-D27B79794306}" srcOrd="0" destOrd="0" presId="urn:microsoft.com/office/officeart/2005/8/layout/vProcess5"/>
    <dgm:cxn modelId="{E3F4F8E9-C3A9-EA4F-8DDE-9E2F4E65BE98}" srcId="{971880C1-C36E-AC4C-8709-217F29D79E70}" destId="{833C0038-DCAC-9449-B65A-B96B788227B6}" srcOrd="1" destOrd="0" parTransId="{C5492ED6-8949-9946-93EF-FAB1E6C95C25}" sibTransId="{FEEAF68D-A5E1-2545-AE99-BDAE540E7D4E}"/>
    <dgm:cxn modelId="{76663DFE-9266-7F48-9F1B-244B7180D3BC}" type="presOf" srcId="{C4C95E5E-F3CC-7147-B11A-CCC440D91F2C}" destId="{0C1EE6A5-C274-064D-9808-7718AB84B047}" srcOrd="0" destOrd="0" presId="urn:microsoft.com/office/officeart/2005/8/layout/vProcess5"/>
    <dgm:cxn modelId="{3C883134-44F2-514F-A6A8-51BB2F1CF131}" type="presParOf" srcId="{A31E7D0B-D8D4-1B49-911A-2E6389343288}" destId="{821381E9-AD61-484B-B3BB-A41055FE6AF8}" srcOrd="0" destOrd="0" presId="urn:microsoft.com/office/officeart/2005/8/layout/vProcess5"/>
    <dgm:cxn modelId="{DB21E29F-7615-5141-9642-3DEE8AE25A11}" type="presParOf" srcId="{A31E7D0B-D8D4-1B49-911A-2E6389343288}" destId="{075514FA-69E6-3049-A217-9DF7B031069A}" srcOrd="1" destOrd="0" presId="urn:microsoft.com/office/officeart/2005/8/layout/vProcess5"/>
    <dgm:cxn modelId="{0DD67018-4F90-9144-AE19-4B84EEED6175}" type="presParOf" srcId="{A31E7D0B-D8D4-1B49-911A-2E6389343288}" destId="{A94F5204-7579-9145-AAF2-D27B79794306}" srcOrd="2" destOrd="0" presId="urn:microsoft.com/office/officeart/2005/8/layout/vProcess5"/>
    <dgm:cxn modelId="{7FC4160D-07F0-3442-93E5-4E9554915BA7}" type="presParOf" srcId="{A31E7D0B-D8D4-1B49-911A-2E6389343288}" destId="{C6B9D6E6-6DAD-2348-BEFD-9F0A8701D0FF}" srcOrd="3" destOrd="0" presId="urn:microsoft.com/office/officeart/2005/8/layout/vProcess5"/>
    <dgm:cxn modelId="{6BF96504-26FE-3240-A734-F5DD8915391F}" type="presParOf" srcId="{A31E7D0B-D8D4-1B49-911A-2E6389343288}" destId="{ADC772CD-6F0B-FE4F-87C6-EB82E5B5EC31}" srcOrd="4" destOrd="0" presId="urn:microsoft.com/office/officeart/2005/8/layout/vProcess5"/>
    <dgm:cxn modelId="{41F35F9D-A36F-7340-BC82-06B5D213E8DE}" type="presParOf" srcId="{A31E7D0B-D8D4-1B49-911A-2E6389343288}" destId="{3382B068-0C23-8346-8C9F-53992C6A99AE}" srcOrd="5" destOrd="0" presId="urn:microsoft.com/office/officeart/2005/8/layout/vProcess5"/>
    <dgm:cxn modelId="{A4C8BAEE-EF8D-F547-A4BD-C75DF7FB294C}" type="presParOf" srcId="{A31E7D0B-D8D4-1B49-911A-2E6389343288}" destId="{EBDDFA56-8E77-A445-9EB9-864729BD434A}" srcOrd="6" destOrd="0" presId="urn:microsoft.com/office/officeart/2005/8/layout/vProcess5"/>
    <dgm:cxn modelId="{D5F59153-60BF-0142-9A96-541051CD197E}" type="presParOf" srcId="{A31E7D0B-D8D4-1B49-911A-2E6389343288}" destId="{7420FBED-4A7C-3D48-A929-0C16CD818CB8}" srcOrd="7" destOrd="0" presId="urn:microsoft.com/office/officeart/2005/8/layout/vProcess5"/>
    <dgm:cxn modelId="{A2C28C39-F0CF-124C-B59A-8B0CE9E67389}" type="presParOf" srcId="{A31E7D0B-D8D4-1B49-911A-2E6389343288}" destId="{135668BB-FC58-BE47-9D78-64EA8EFBDA49}" srcOrd="8" destOrd="0" presId="urn:microsoft.com/office/officeart/2005/8/layout/vProcess5"/>
    <dgm:cxn modelId="{18AC7EC6-129D-634C-B0C0-AF16FAB44658}" type="presParOf" srcId="{A31E7D0B-D8D4-1B49-911A-2E6389343288}" destId="{0C1EE6A5-C274-064D-9808-7718AB84B047}" srcOrd="9" destOrd="0" presId="urn:microsoft.com/office/officeart/2005/8/layout/vProcess5"/>
    <dgm:cxn modelId="{D5F246C5-FBD5-7B44-9061-58AECF0CB275}" type="presParOf" srcId="{A31E7D0B-D8D4-1B49-911A-2E6389343288}" destId="{C1288B7F-6FA3-8D49-895B-60D91241FE65}" srcOrd="10" destOrd="0" presId="urn:microsoft.com/office/officeart/2005/8/layout/vProcess5"/>
    <dgm:cxn modelId="{2FE4D130-CD2C-1E48-8F8A-1055AE3FE091}" type="presParOf" srcId="{A31E7D0B-D8D4-1B49-911A-2E6389343288}" destId="{B8A5CAC8-E7DA-C946-A01F-66B1713E91B9}" srcOrd="11" destOrd="0" presId="urn:microsoft.com/office/officeart/2005/8/layout/vProcess5"/>
    <dgm:cxn modelId="{E0BD954C-67C0-7F45-9552-00B7CB7E50E6}" type="presParOf" srcId="{A31E7D0B-D8D4-1B49-911A-2E6389343288}" destId="{B7F8FBDC-545B-324B-82C1-77A248ADF915}" srcOrd="12" destOrd="0" presId="urn:microsoft.com/office/officeart/2005/8/layout/vProcess5"/>
    <dgm:cxn modelId="{A3A70464-65DB-4F4B-8B23-4D3EBAAE859F}" type="presParOf" srcId="{A31E7D0B-D8D4-1B49-911A-2E6389343288}" destId="{1D98E817-F057-0A4F-A03F-4703FDACEBC4}" srcOrd="13" destOrd="0" presId="urn:microsoft.com/office/officeart/2005/8/layout/vProcess5"/>
    <dgm:cxn modelId="{AB113ECF-7D87-754D-B732-3D8C8EAABF91}" type="presParOf" srcId="{A31E7D0B-D8D4-1B49-911A-2E6389343288}" destId="{013836FE-C980-3144-9808-63C1EAE87F78}" srcOrd="14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514FA-69E6-3049-A217-9DF7B031069A}">
      <dsp:nvSpPr>
        <dsp:cNvPr id="0" name=""/>
        <dsp:cNvSpPr/>
      </dsp:nvSpPr>
      <dsp:spPr>
        <a:xfrm>
          <a:off x="0" y="0"/>
          <a:ext cx="17088312" cy="154799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Requirements</a:t>
          </a:r>
        </a:p>
      </dsp:txBody>
      <dsp:txXfrm>
        <a:off x="45339" y="45339"/>
        <a:ext cx="15236790" cy="1457316"/>
      </dsp:txXfrm>
    </dsp:sp>
    <dsp:sp modelId="{A94F5204-7579-9145-AAF2-D27B79794306}">
      <dsp:nvSpPr>
        <dsp:cNvPr id="0" name=""/>
        <dsp:cNvSpPr/>
      </dsp:nvSpPr>
      <dsp:spPr>
        <a:xfrm>
          <a:off x="1276075" y="1762994"/>
          <a:ext cx="17088312" cy="15479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Design/Architect</a:t>
          </a:r>
        </a:p>
      </dsp:txBody>
      <dsp:txXfrm>
        <a:off x="1321414" y="1808333"/>
        <a:ext cx="14715362" cy="1457316"/>
      </dsp:txXfrm>
    </dsp:sp>
    <dsp:sp modelId="{C6B9D6E6-6DAD-2348-BEFD-9F0A8701D0FF}">
      <dsp:nvSpPr>
        <dsp:cNvPr id="0" name=""/>
        <dsp:cNvSpPr/>
      </dsp:nvSpPr>
      <dsp:spPr>
        <a:xfrm>
          <a:off x="2552150" y="3525988"/>
          <a:ext cx="17088312" cy="15479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Build</a:t>
          </a:r>
        </a:p>
      </dsp:txBody>
      <dsp:txXfrm>
        <a:off x="2597489" y="3571327"/>
        <a:ext cx="14715362" cy="1457316"/>
      </dsp:txXfrm>
    </dsp:sp>
    <dsp:sp modelId="{ADC772CD-6F0B-FE4F-87C6-EB82E5B5EC31}">
      <dsp:nvSpPr>
        <dsp:cNvPr id="0" name=""/>
        <dsp:cNvSpPr/>
      </dsp:nvSpPr>
      <dsp:spPr>
        <a:xfrm>
          <a:off x="3828225" y="5288982"/>
          <a:ext cx="17088312" cy="1547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Test</a:t>
          </a:r>
        </a:p>
      </dsp:txBody>
      <dsp:txXfrm>
        <a:off x="3873564" y="5334321"/>
        <a:ext cx="14715362" cy="1457316"/>
      </dsp:txXfrm>
    </dsp:sp>
    <dsp:sp modelId="{3382B068-0C23-8346-8C9F-53992C6A99AE}">
      <dsp:nvSpPr>
        <dsp:cNvPr id="0" name=""/>
        <dsp:cNvSpPr/>
      </dsp:nvSpPr>
      <dsp:spPr>
        <a:xfrm>
          <a:off x="5104301" y="7051976"/>
          <a:ext cx="17088312" cy="15479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Deploy</a:t>
          </a:r>
        </a:p>
      </dsp:txBody>
      <dsp:txXfrm>
        <a:off x="5149640" y="7097315"/>
        <a:ext cx="14715362" cy="1457316"/>
      </dsp:txXfrm>
    </dsp:sp>
    <dsp:sp modelId="{EBDDFA56-8E77-A445-9EB9-864729BD434A}">
      <dsp:nvSpPr>
        <dsp:cNvPr id="0" name=""/>
        <dsp:cNvSpPr/>
      </dsp:nvSpPr>
      <dsp:spPr>
        <a:xfrm>
          <a:off x="16082116" y="1130896"/>
          <a:ext cx="1006196" cy="1006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6308510" y="1130896"/>
        <a:ext cx="553408" cy="757162"/>
      </dsp:txXfrm>
    </dsp:sp>
    <dsp:sp modelId="{7420FBED-4A7C-3D48-A929-0C16CD818CB8}">
      <dsp:nvSpPr>
        <dsp:cNvPr id="0" name=""/>
        <dsp:cNvSpPr/>
      </dsp:nvSpPr>
      <dsp:spPr>
        <a:xfrm>
          <a:off x="17358191" y="2893890"/>
          <a:ext cx="1006196" cy="1006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7584585" y="2893890"/>
        <a:ext cx="553408" cy="757162"/>
      </dsp:txXfrm>
    </dsp:sp>
    <dsp:sp modelId="{135668BB-FC58-BE47-9D78-64EA8EFBDA49}">
      <dsp:nvSpPr>
        <dsp:cNvPr id="0" name=""/>
        <dsp:cNvSpPr/>
      </dsp:nvSpPr>
      <dsp:spPr>
        <a:xfrm>
          <a:off x="18634266" y="4631084"/>
          <a:ext cx="1006196" cy="1006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8860660" y="4631084"/>
        <a:ext cx="553408" cy="757162"/>
      </dsp:txXfrm>
    </dsp:sp>
    <dsp:sp modelId="{0C1EE6A5-C274-064D-9808-7718AB84B047}">
      <dsp:nvSpPr>
        <dsp:cNvPr id="0" name=""/>
        <dsp:cNvSpPr/>
      </dsp:nvSpPr>
      <dsp:spPr>
        <a:xfrm>
          <a:off x="19910342" y="6411278"/>
          <a:ext cx="1006196" cy="1006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0136736" y="6411278"/>
        <a:ext cx="553408" cy="757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9/16/19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Drupal talks are very specific about how to do particular tasks or configure modules. This is not one of them. </a:t>
            </a:r>
          </a:p>
          <a:p>
            <a:endParaRPr lang="en-US" dirty="0"/>
          </a:p>
          <a:p>
            <a:r>
              <a:rPr lang="en-US" dirty="0"/>
              <a:t>My goal today is to potentially change your way of thinking about working with Drupal.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Infrastructure as code (configuration management vs clickety clickety)</a:t>
            </a:r>
          </a:p>
          <a:p>
            <a:endParaRPr lang="en-US" dirty="0"/>
          </a:p>
          <a:p>
            <a:r>
              <a:rPr lang="en-US" dirty="0"/>
              <a:t>Automate deployments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2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4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55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Infrastructure as code – everything (code, CI/CI, configuration-driven)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1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3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made ALL the mistakes.</a:t>
            </a:r>
          </a:p>
          <a:p>
            <a:pPr marL="457200" indent="-457200">
              <a:buAutoNum type="arabicPeriod"/>
            </a:pPr>
            <a:r>
              <a:rPr lang="en-US" dirty="0"/>
              <a:t>I have hacked core</a:t>
            </a:r>
          </a:p>
          <a:p>
            <a:pPr marL="457200" indent="-457200">
              <a:buAutoNum type="arabicPeriod"/>
            </a:pPr>
            <a:r>
              <a:rPr lang="en-US" dirty="0"/>
              <a:t>I have hacked </a:t>
            </a:r>
            <a:r>
              <a:rPr lang="en-US" dirty="0" err="1"/>
              <a:t>contrib</a:t>
            </a:r>
            <a:r>
              <a:rPr lang="en-US" dirty="0"/>
              <a:t> modules</a:t>
            </a:r>
          </a:p>
          <a:p>
            <a:pPr marL="457200" indent="-457200">
              <a:buAutoNum type="arabicPeriod"/>
            </a:pPr>
            <a:r>
              <a:rPr lang="en-US" dirty="0"/>
              <a:t>I have deployed updates to live production sites during business hours and broken sites completely</a:t>
            </a:r>
          </a:p>
          <a:p>
            <a:pPr marL="457200" indent="-457200">
              <a:buAutoNum type="arabicPeriod"/>
            </a:pPr>
            <a:r>
              <a:rPr lang="en-US" dirty="0"/>
              <a:t>I have deleted site </a:t>
            </a:r>
            <a:r>
              <a:rPr lang="en-US" dirty="0" err="1"/>
              <a:t>dbs</a:t>
            </a:r>
            <a:r>
              <a:rPr lang="en-US" dirty="0"/>
              <a:t> and had to have hosting support provide me with backups</a:t>
            </a:r>
          </a:p>
          <a:p>
            <a:endParaRPr lang="en-US" dirty="0"/>
          </a:p>
          <a:p>
            <a:r>
              <a:rPr lang="en-US" dirty="0"/>
              <a:t>I have actually made a list of rules for myself based upon mistakes I have made: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ever use GoDaddy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ever host on a Windows Server</a:t>
            </a:r>
          </a:p>
          <a:p>
            <a:endParaRPr lang="en-US" dirty="0"/>
          </a:p>
          <a:p>
            <a:r>
              <a:rPr lang="en-US" dirty="0"/>
              <a:t>Learning from mistakes is how we make progress and get better.</a:t>
            </a:r>
          </a:p>
          <a:p>
            <a:endParaRPr lang="en-US" dirty="0"/>
          </a:p>
          <a:p>
            <a:r>
              <a:rPr lang="en-US" dirty="0"/>
              <a:t>A key tenet of DevOps and Agile is moving away from a blame culture that focuses on mistakes and instead moves towards a constantly improving culture that accepts mistakes and learns from them quickly; FAIL QUICKLY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6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my first mistakes was seeing web development like this…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deployments?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5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Charles Darwin but Leon Megginson, business professor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0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automation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DevOps Methods – your way of implementing the values and principles. Could be XP, Scrum, etc.</a:t>
            </a:r>
          </a:p>
          <a:p>
            <a:endParaRPr lang="en-US" dirty="0"/>
          </a:p>
          <a:p>
            <a:r>
              <a:rPr lang="en-US" dirty="0"/>
              <a:t>DevOps Practices – specific tactical techniques (continuous integration, continuous deployment, configuration management, virtualization,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DevOps Tools – Release tools (Jenkins, Travis), Configuration management (Puppet, Chef, Ansible), Virtualization/containerization (AWS, Vagrant, Docker)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4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single freelancer business is the most obvious place for DevOps; one person must do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76800" cy="30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430000" y="0"/>
            <a:ext cx="12947650" cy="1371599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73225" y="2220686"/>
            <a:ext cx="8753554" cy="114953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20000" y="566057"/>
            <a:ext cx="13489668" cy="62919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456410" y="1"/>
            <a:ext cx="9921240" cy="13716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9812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0278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63410" y="1451867"/>
            <a:ext cx="10359390" cy="67577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501004" y="714705"/>
            <a:ext cx="1812469" cy="6454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4882" y="690390"/>
            <a:ext cx="102168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2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1" r:id="rId2"/>
    <p:sldLayoutId id="2147483938" r:id="rId3"/>
    <p:sldLayoutId id="2147483939" r:id="rId4"/>
    <p:sldLayoutId id="2147483940" r:id="rId5"/>
    <p:sldLayoutId id="2147483941" r:id="rId6"/>
    <p:sldLayoutId id="2147483949" r:id="rId7"/>
    <p:sldLayoutId id="2147483950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manifest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agileadmin.com/2010/10/15/a-devops-manifest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44344" y="4232684"/>
            <a:ext cx="12666616" cy="5964069"/>
            <a:chOff x="8774614" y="4232684"/>
            <a:chExt cx="6814239" cy="5964069"/>
          </a:xfrm>
        </p:grpSpPr>
        <p:sp>
          <p:nvSpPr>
            <p:cNvPr id="10" name="TextBox 9"/>
            <p:cNvSpPr txBox="1"/>
            <p:nvPr/>
          </p:nvSpPr>
          <p:spPr>
            <a:xfrm>
              <a:off x="8774614" y="4232684"/>
              <a:ext cx="681423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spc="600" dirty="0">
                  <a:solidFill>
                    <a:schemeClr val="tx2"/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Drupal DevOps Is Not Just For Experts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4614" y="8002947"/>
              <a:ext cx="6814239" cy="219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spc="600" dirty="0">
                  <a:solidFill>
                    <a:schemeClr val="tx2"/>
                  </a:solidFill>
                  <a:latin typeface="Playfair Display SC" charset="0"/>
                  <a:ea typeface="Playfair Display SC" charset="0"/>
                  <a:cs typeface="Playfair Display SC" charset="0"/>
                </a:rPr>
                <a:t>Will Hinton</a:t>
              </a:r>
            </a:p>
            <a:p>
              <a:pPr algn="ctr">
                <a:lnSpc>
                  <a:spcPct val="150000"/>
                </a:lnSpc>
              </a:pPr>
              <a:endParaRPr lang="en-US" sz="48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CB67C6F-0C8E-F14D-931E-97D657199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58" y="8892662"/>
            <a:ext cx="6230040" cy="15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7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62560" y="729355"/>
            <a:ext cx="1085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DevOps Practice Areas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2707" y="2659736"/>
            <a:ext cx="6956168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Create your systems, OS configs, and app deployments as code.</a:t>
            </a:r>
            <a:endParaRPr lang="en-US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4565D21-8766-0946-97B9-675E0C580068}"/>
              </a:ext>
            </a:extLst>
          </p:cNvPr>
          <p:cNvSpPr/>
          <p:nvPr/>
        </p:nvSpPr>
        <p:spPr>
          <a:xfrm>
            <a:off x="9197643" y="1929684"/>
            <a:ext cx="6500706" cy="6500706"/>
          </a:xfrm>
          <a:custGeom>
            <a:avLst/>
            <a:gdLst>
              <a:gd name="connsiteX0" fmla="*/ 0 w 6500706"/>
              <a:gd name="connsiteY0" fmla="*/ 3250353 h 6500706"/>
              <a:gd name="connsiteX1" fmla="*/ 3250353 w 6500706"/>
              <a:gd name="connsiteY1" fmla="*/ 0 h 6500706"/>
              <a:gd name="connsiteX2" fmla="*/ 6500706 w 6500706"/>
              <a:gd name="connsiteY2" fmla="*/ 3250353 h 6500706"/>
              <a:gd name="connsiteX3" fmla="*/ 3250353 w 6500706"/>
              <a:gd name="connsiteY3" fmla="*/ 6500706 h 6500706"/>
              <a:gd name="connsiteX4" fmla="*/ 0 w 6500706"/>
              <a:gd name="connsiteY4" fmla="*/ 3250353 h 65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706" h="6500706">
                <a:moveTo>
                  <a:pt x="0" y="3250353"/>
                </a:moveTo>
                <a:cubicBezTo>
                  <a:pt x="0" y="1455233"/>
                  <a:pt x="1455233" y="0"/>
                  <a:pt x="3250353" y="0"/>
                </a:cubicBezTo>
                <a:cubicBezTo>
                  <a:pt x="5045473" y="0"/>
                  <a:pt x="6500706" y="1455233"/>
                  <a:pt x="6500706" y="3250353"/>
                </a:cubicBezTo>
                <a:cubicBezTo>
                  <a:pt x="6500706" y="5045473"/>
                  <a:pt x="5045473" y="6500706"/>
                  <a:pt x="3250353" y="6500706"/>
                </a:cubicBezTo>
                <a:cubicBezTo>
                  <a:pt x="1455233" y="6500706"/>
                  <a:pt x="0" y="5045473"/>
                  <a:pt x="0" y="32503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66761" tIns="1137624" rIns="866761" bIns="243776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>
                <a:solidFill>
                  <a:schemeClr val="bg1"/>
                </a:solidFill>
              </a:rPr>
              <a:t>Infrastructure</a:t>
            </a:r>
          </a:p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dirty="0">
                <a:solidFill>
                  <a:schemeClr val="bg1"/>
                </a:solidFill>
              </a:rPr>
              <a:t>Automation</a:t>
            </a:r>
            <a:endParaRPr lang="en-US" sz="6500" kern="1200" dirty="0">
              <a:solidFill>
                <a:schemeClr val="bg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8F5B4E9-7F1D-684A-9CB7-8B1C4C861168}"/>
              </a:ext>
            </a:extLst>
          </p:cNvPr>
          <p:cNvSpPr/>
          <p:nvPr/>
        </p:nvSpPr>
        <p:spPr>
          <a:xfrm>
            <a:off x="11543313" y="5886838"/>
            <a:ext cx="6744687" cy="6500706"/>
          </a:xfrm>
          <a:custGeom>
            <a:avLst/>
            <a:gdLst>
              <a:gd name="connsiteX0" fmla="*/ 0 w 6500706"/>
              <a:gd name="connsiteY0" fmla="*/ 3250353 h 6500706"/>
              <a:gd name="connsiteX1" fmla="*/ 3250353 w 6500706"/>
              <a:gd name="connsiteY1" fmla="*/ 0 h 6500706"/>
              <a:gd name="connsiteX2" fmla="*/ 6500706 w 6500706"/>
              <a:gd name="connsiteY2" fmla="*/ 3250353 h 6500706"/>
              <a:gd name="connsiteX3" fmla="*/ 3250353 w 6500706"/>
              <a:gd name="connsiteY3" fmla="*/ 6500706 h 6500706"/>
              <a:gd name="connsiteX4" fmla="*/ 0 w 6500706"/>
              <a:gd name="connsiteY4" fmla="*/ 3250353 h 65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706" h="6500706">
                <a:moveTo>
                  <a:pt x="0" y="3250353"/>
                </a:moveTo>
                <a:cubicBezTo>
                  <a:pt x="0" y="1455233"/>
                  <a:pt x="1455233" y="0"/>
                  <a:pt x="3250353" y="0"/>
                </a:cubicBezTo>
                <a:cubicBezTo>
                  <a:pt x="5045473" y="0"/>
                  <a:pt x="6500706" y="1455233"/>
                  <a:pt x="6500706" y="3250353"/>
                </a:cubicBezTo>
                <a:cubicBezTo>
                  <a:pt x="6500706" y="5045473"/>
                  <a:pt x="5045473" y="6500706"/>
                  <a:pt x="3250353" y="6500706"/>
                </a:cubicBezTo>
                <a:cubicBezTo>
                  <a:pt x="1455233" y="6500706"/>
                  <a:pt x="0" y="5045473"/>
                  <a:pt x="0" y="32503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88133" tIns="1679349" rIns="612150" bIns="1245969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>
                <a:solidFill>
                  <a:schemeClr val="bg1"/>
                </a:solidFill>
              </a:rPr>
              <a:t>Continuous Delivery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875F4DB-99DC-EC4C-8C7C-8806E6F49610}"/>
              </a:ext>
            </a:extLst>
          </p:cNvPr>
          <p:cNvSpPr/>
          <p:nvPr/>
        </p:nvSpPr>
        <p:spPr>
          <a:xfrm>
            <a:off x="6607991" y="5886838"/>
            <a:ext cx="6744686" cy="6500706"/>
          </a:xfrm>
          <a:custGeom>
            <a:avLst/>
            <a:gdLst>
              <a:gd name="connsiteX0" fmla="*/ 0 w 6500706"/>
              <a:gd name="connsiteY0" fmla="*/ 3250353 h 6500706"/>
              <a:gd name="connsiteX1" fmla="*/ 3250353 w 6500706"/>
              <a:gd name="connsiteY1" fmla="*/ 0 h 6500706"/>
              <a:gd name="connsiteX2" fmla="*/ 6500706 w 6500706"/>
              <a:gd name="connsiteY2" fmla="*/ 3250353 h 6500706"/>
              <a:gd name="connsiteX3" fmla="*/ 3250353 w 6500706"/>
              <a:gd name="connsiteY3" fmla="*/ 6500706 h 6500706"/>
              <a:gd name="connsiteX4" fmla="*/ 0 w 6500706"/>
              <a:gd name="connsiteY4" fmla="*/ 3250353 h 65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706" h="6500706">
                <a:moveTo>
                  <a:pt x="0" y="3250353"/>
                </a:moveTo>
                <a:cubicBezTo>
                  <a:pt x="0" y="1455233"/>
                  <a:pt x="1455233" y="0"/>
                  <a:pt x="3250353" y="0"/>
                </a:cubicBezTo>
                <a:cubicBezTo>
                  <a:pt x="5045473" y="0"/>
                  <a:pt x="6500706" y="1455233"/>
                  <a:pt x="6500706" y="3250353"/>
                </a:cubicBezTo>
                <a:cubicBezTo>
                  <a:pt x="6500706" y="5045473"/>
                  <a:pt x="5045473" y="6500706"/>
                  <a:pt x="3250353" y="6500706"/>
                </a:cubicBezTo>
                <a:cubicBezTo>
                  <a:pt x="1455233" y="6500706"/>
                  <a:pt x="0" y="5045473"/>
                  <a:pt x="0" y="32503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2149" tIns="1679349" rIns="1988134" bIns="1245969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kern="1200" dirty="0">
                <a:solidFill>
                  <a:schemeClr val="bg1"/>
                </a:solidFill>
              </a:rPr>
              <a:t>Site Reliability Engineering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0007E-17B6-7D47-9B05-42241F4435E6}"/>
              </a:ext>
            </a:extLst>
          </p:cNvPr>
          <p:cNvSpPr txBox="1"/>
          <p:nvPr/>
        </p:nvSpPr>
        <p:spPr>
          <a:xfrm>
            <a:off x="18989040" y="8430390"/>
            <a:ext cx="448056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/>
              <a:t>Build, test, deploy your apps in a fast and automated manner.</a:t>
            </a:r>
            <a:endParaRPr lang="en-US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2EEE-D94B-BE4B-B179-B7B44C906DCA}"/>
              </a:ext>
            </a:extLst>
          </p:cNvPr>
          <p:cNvSpPr txBox="1"/>
          <p:nvPr/>
        </p:nvSpPr>
        <p:spPr>
          <a:xfrm>
            <a:off x="1213031" y="8430390"/>
            <a:ext cx="493776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Operate your systems; monitoring and orchestration.</a:t>
            </a:r>
            <a:endParaRPr lang="en-US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  <p:bldP spid="9" grpId="0" animBg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DDFADE0-A910-4744-9983-1BEAA78C1DAC}"/>
              </a:ext>
            </a:extLst>
          </p:cNvPr>
          <p:cNvSpPr/>
          <p:nvPr/>
        </p:nvSpPr>
        <p:spPr>
          <a:xfrm>
            <a:off x="565055" y="7406640"/>
            <a:ext cx="4562840" cy="5852160"/>
          </a:xfrm>
          <a:custGeom>
            <a:avLst/>
            <a:gdLst>
              <a:gd name="connsiteX0" fmla="*/ 0 w 4562840"/>
              <a:gd name="connsiteY0" fmla="*/ 456284 h 11165104"/>
              <a:gd name="connsiteX1" fmla="*/ 456284 w 4562840"/>
              <a:gd name="connsiteY1" fmla="*/ 0 h 11165104"/>
              <a:gd name="connsiteX2" fmla="*/ 4106556 w 4562840"/>
              <a:gd name="connsiteY2" fmla="*/ 0 h 11165104"/>
              <a:gd name="connsiteX3" fmla="*/ 4562840 w 4562840"/>
              <a:gd name="connsiteY3" fmla="*/ 456284 h 11165104"/>
              <a:gd name="connsiteX4" fmla="*/ 4562840 w 4562840"/>
              <a:gd name="connsiteY4" fmla="*/ 10708820 h 11165104"/>
              <a:gd name="connsiteX5" fmla="*/ 4106556 w 4562840"/>
              <a:gd name="connsiteY5" fmla="*/ 11165104 h 11165104"/>
              <a:gd name="connsiteX6" fmla="*/ 456284 w 4562840"/>
              <a:gd name="connsiteY6" fmla="*/ 11165104 h 11165104"/>
              <a:gd name="connsiteX7" fmla="*/ 0 w 4562840"/>
              <a:gd name="connsiteY7" fmla="*/ 10708820 h 11165104"/>
              <a:gd name="connsiteX8" fmla="*/ 0 w 4562840"/>
              <a:gd name="connsiteY8" fmla="*/ 456284 h 11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840" h="11165104">
                <a:moveTo>
                  <a:pt x="0" y="456284"/>
                </a:moveTo>
                <a:cubicBezTo>
                  <a:pt x="0" y="204285"/>
                  <a:pt x="204285" y="0"/>
                  <a:pt x="456284" y="0"/>
                </a:cubicBezTo>
                <a:lnTo>
                  <a:pt x="4106556" y="0"/>
                </a:lnTo>
                <a:cubicBezTo>
                  <a:pt x="4358555" y="0"/>
                  <a:pt x="4562840" y="204285"/>
                  <a:pt x="4562840" y="456284"/>
                </a:cubicBezTo>
                <a:lnTo>
                  <a:pt x="4562840" y="10708820"/>
                </a:lnTo>
                <a:cubicBezTo>
                  <a:pt x="4562840" y="10960819"/>
                  <a:pt x="4358555" y="11165104"/>
                  <a:pt x="4106556" y="11165104"/>
                </a:cubicBezTo>
                <a:lnTo>
                  <a:pt x="456284" y="11165104"/>
                </a:lnTo>
                <a:cubicBezTo>
                  <a:pt x="204285" y="11165104"/>
                  <a:pt x="0" y="10960819"/>
                  <a:pt x="0" y="10708820"/>
                </a:cubicBezTo>
                <a:lnTo>
                  <a:pt x="0" y="45628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928321" rIns="462280" bIns="269530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6025C26-2E05-D343-B54C-61F250822E40}"/>
              </a:ext>
            </a:extLst>
          </p:cNvPr>
          <p:cNvSpPr/>
          <p:nvPr/>
        </p:nvSpPr>
        <p:spPr>
          <a:xfrm>
            <a:off x="5264781" y="5852160"/>
            <a:ext cx="4562840" cy="7406640"/>
          </a:xfrm>
          <a:custGeom>
            <a:avLst/>
            <a:gdLst>
              <a:gd name="connsiteX0" fmla="*/ 0 w 4562840"/>
              <a:gd name="connsiteY0" fmla="*/ 456284 h 11165104"/>
              <a:gd name="connsiteX1" fmla="*/ 456284 w 4562840"/>
              <a:gd name="connsiteY1" fmla="*/ 0 h 11165104"/>
              <a:gd name="connsiteX2" fmla="*/ 4106556 w 4562840"/>
              <a:gd name="connsiteY2" fmla="*/ 0 h 11165104"/>
              <a:gd name="connsiteX3" fmla="*/ 4562840 w 4562840"/>
              <a:gd name="connsiteY3" fmla="*/ 456284 h 11165104"/>
              <a:gd name="connsiteX4" fmla="*/ 4562840 w 4562840"/>
              <a:gd name="connsiteY4" fmla="*/ 10708820 h 11165104"/>
              <a:gd name="connsiteX5" fmla="*/ 4106556 w 4562840"/>
              <a:gd name="connsiteY5" fmla="*/ 11165104 h 11165104"/>
              <a:gd name="connsiteX6" fmla="*/ 456284 w 4562840"/>
              <a:gd name="connsiteY6" fmla="*/ 11165104 h 11165104"/>
              <a:gd name="connsiteX7" fmla="*/ 0 w 4562840"/>
              <a:gd name="connsiteY7" fmla="*/ 10708820 h 11165104"/>
              <a:gd name="connsiteX8" fmla="*/ 0 w 4562840"/>
              <a:gd name="connsiteY8" fmla="*/ 456284 h 11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840" h="11165104">
                <a:moveTo>
                  <a:pt x="0" y="456284"/>
                </a:moveTo>
                <a:cubicBezTo>
                  <a:pt x="0" y="204285"/>
                  <a:pt x="204285" y="0"/>
                  <a:pt x="456284" y="0"/>
                </a:cubicBezTo>
                <a:lnTo>
                  <a:pt x="4106556" y="0"/>
                </a:lnTo>
                <a:cubicBezTo>
                  <a:pt x="4358555" y="0"/>
                  <a:pt x="4562840" y="204285"/>
                  <a:pt x="4562840" y="456284"/>
                </a:cubicBezTo>
                <a:lnTo>
                  <a:pt x="4562840" y="10708820"/>
                </a:lnTo>
                <a:cubicBezTo>
                  <a:pt x="4562840" y="10960819"/>
                  <a:pt x="4358555" y="11165104"/>
                  <a:pt x="4106556" y="11165104"/>
                </a:cubicBezTo>
                <a:lnTo>
                  <a:pt x="456284" y="11165104"/>
                </a:lnTo>
                <a:cubicBezTo>
                  <a:pt x="204285" y="11165104"/>
                  <a:pt x="0" y="10960819"/>
                  <a:pt x="0" y="10708820"/>
                </a:cubicBezTo>
                <a:lnTo>
                  <a:pt x="0" y="45628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928321" rIns="462280" bIns="269530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D1B9ACA-9713-9645-ABE6-33002645646F}"/>
              </a:ext>
            </a:extLst>
          </p:cNvPr>
          <p:cNvSpPr/>
          <p:nvPr/>
        </p:nvSpPr>
        <p:spPr>
          <a:xfrm>
            <a:off x="9964507" y="4120388"/>
            <a:ext cx="4562840" cy="9138412"/>
          </a:xfrm>
          <a:custGeom>
            <a:avLst/>
            <a:gdLst>
              <a:gd name="connsiteX0" fmla="*/ 0 w 4562840"/>
              <a:gd name="connsiteY0" fmla="*/ 456284 h 11165104"/>
              <a:gd name="connsiteX1" fmla="*/ 456284 w 4562840"/>
              <a:gd name="connsiteY1" fmla="*/ 0 h 11165104"/>
              <a:gd name="connsiteX2" fmla="*/ 4106556 w 4562840"/>
              <a:gd name="connsiteY2" fmla="*/ 0 h 11165104"/>
              <a:gd name="connsiteX3" fmla="*/ 4562840 w 4562840"/>
              <a:gd name="connsiteY3" fmla="*/ 456284 h 11165104"/>
              <a:gd name="connsiteX4" fmla="*/ 4562840 w 4562840"/>
              <a:gd name="connsiteY4" fmla="*/ 10708820 h 11165104"/>
              <a:gd name="connsiteX5" fmla="*/ 4106556 w 4562840"/>
              <a:gd name="connsiteY5" fmla="*/ 11165104 h 11165104"/>
              <a:gd name="connsiteX6" fmla="*/ 456284 w 4562840"/>
              <a:gd name="connsiteY6" fmla="*/ 11165104 h 11165104"/>
              <a:gd name="connsiteX7" fmla="*/ 0 w 4562840"/>
              <a:gd name="connsiteY7" fmla="*/ 10708820 h 11165104"/>
              <a:gd name="connsiteX8" fmla="*/ 0 w 4562840"/>
              <a:gd name="connsiteY8" fmla="*/ 456284 h 11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840" h="11165104">
                <a:moveTo>
                  <a:pt x="0" y="456284"/>
                </a:moveTo>
                <a:cubicBezTo>
                  <a:pt x="0" y="204285"/>
                  <a:pt x="204285" y="0"/>
                  <a:pt x="456284" y="0"/>
                </a:cubicBezTo>
                <a:lnTo>
                  <a:pt x="4106556" y="0"/>
                </a:lnTo>
                <a:cubicBezTo>
                  <a:pt x="4358555" y="0"/>
                  <a:pt x="4562840" y="204285"/>
                  <a:pt x="4562840" y="456284"/>
                </a:cubicBezTo>
                <a:lnTo>
                  <a:pt x="4562840" y="10708820"/>
                </a:lnTo>
                <a:cubicBezTo>
                  <a:pt x="4562840" y="10960819"/>
                  <a:pt x="4358555" y="11165104"/>
                  <a:pt x="4106556" y="11165104"/>
                </a:cubicBezTo>
                <a:lnTo>
                  <a:pt x="456284" y="11165104"/>
                </a:lnTo>
                <a:cubicBezTo>
                  <a:pt x="204285" y="11165104"/>
                  <a:pt x="0" y="10960819"/>
                  <a:pt x="0" y="10708820"/>
                </a:cubicBezTo>
                <a:lnTo>
                  <a:pt x="0" y="45628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928321" rIns="462280" bIns="269530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BA7EE86-A755-8C41-9355-A066DA6BCA9E}"/>
              </a:ext>
            </a:extLst>
          </p:cNvPr>
          <p:cNvSpPr/>
          <p:nvPr/>
        </p:nvSpPr>
        <p:spPr>
          <a:xfrm>
            <a:off x="14664233" y="3184748"/>
            <a:ext cx="4562840" cy="10074051"/>
          </a:xfrm>
          <a:custGeom>
            <a:avLst/>
            <a:gdLst>
              <a:gd name="connsiteX0" fmla="*/ 0 w 4562840"/>
              <a:gd name="connsiteY0" fmla="*/ 456284 h 11165104"/>
              <a:gd name="connsiteX1" fmla="*/ 456284 w 4562840"/>
              <a:gd name="connsiteY1" fmla="*/ 0 h 11165104"/>
              <a:gd name="connsiteX2" fmla="*/ 4106556 w 4562840"/>
              <a:gd name="connsiteY2" fmla="*/ 0 h 11165104"/>
              <a:gd name="connsiteX3" fmla="*/ 4562840 w 4562840"/>
              <a:gd name="connsiteY3" fmla="*/ 456284 h 11165104"/>
              <a:gd name="connsiteX4" fmla="*/ 4562840 w 4562840"/>
              <a:gd name="connsiteY4" fmla="*/ 10708820 h 11165104"/>
              <a:gd name="connsiteX5" fmla="*/ 4106556 w 4562840"/>
              <a:gd name="connsiteY5" fmla="*/ 11165104 h 11165104"/>
              <a:gd name="connsiteX6" fmla="*/ 456284 w 4562840"/>
              <a:gd name="connsiteY6" fmla="*/ 11165104 h 11165104"/>
              <a:gd name="connsiteX7" fmla="*/ 0 w 4562840"/>
              <a:gd name="connsiteY7" fmla="*/ 10708820 h 11165104"/>
              <a:gd name="connsiteX8" fmla="*/ 0 w 4562840"/>
              <a:gd name="connsiteY8" fmla="*/ 456284 h 11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840" h="11165104">
                <a:moveTo>
                  <a:pt x="0" y="456284"/>
                </a:moveTo>
                <a:cubicBezTo>
                  <a:pt x="0" y="204285"/>
                  <a:pt x="204285" y="0"/>
                  <a:pt x="456284" y="0"/>
                </a:cubicBezTo>
                <a:lnTo>
                  <a:pt x="4106556" y="0"/>
                </a:lnTo>
                <a:cubicBezTo>
                  <a:pt x="4358555" y="0"/>
                  <a:pt x="4562840" y="204285"/>
                  <a:pt x="4562840" y="456284"/>
                </a:cubicBezTo>
                <a:lnTo>
                  <a:pt x="4562840" y="10708820"/>
                </a:lnTo>
                <a:cubicBezTo>
                  <a:pt x="4562840" y="10960819"/>
                  <a:pt x="4358555" y="11165104"/>
                  <a:pt x="4106556" y="11165104"/>
                </a:cubicBezTo>
                <a:lnTo>
                  <a:pt x="456284" y="11165104"/>
                </a:lnTo>
                <a:cubicBezTo>
                  <a:pt x="204285" y="11165104"/>
                  <a:pt x="0" y="10960819"/>
                  <a:pt x="0" y="10708820"/>
                </a:cubicBezTo>
                <a:lnTo>
                  <a:pt x="0" y="45628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928321" rIns="462280" bIns="269530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3956FC6-27D8-DF4B-9098-F5BE00FB0C8D}"/>
              </a:ext>
            </a:extLst>
          </p:cNvPr>
          <p:cNvSpPr/>
          <p:nvPr/>
        </p:nvSpPr>
        <p:spPr>
          <a:xfrm>
            <a:off x="19363959" y="2093696"/>
            <a:ext cx="4562840" cy="11165104"/>
          </a:xfrm>
          <a:custGeom>
            <a:avLst/>
            <a:gdLst>
              <a:gd name="connsiteX0" fmla="*/ 0 w 4562840"/>
              <a:gd name="connsiteY0" fmla="*/ 456284 h 11165104"/>
              <a:gd name="connsiteX1" fmla="*/ 456284 w 4562840"/>
              <a:gd name="connsiteY1" fmla="*/ 0 h 11165104"/>
              <a:gd name="connsiteX2" fmla="*/ 4106556 w 4562840"/>
              <a:gd name="connsiteY2" fmla="*/ 0 h 11165104"/>
              <a:gd name="connsiteX3" fmla="*/ 4562840 w 4562840"/>
              <a:gd name="connsiteY3" fmla="*/ 456284 h 11165104"/>
              <a:gd name="connsiteX4" fmla="*/ 4562840 w 4562840"/>
              <a:gd name="connsiteY4" fmla="*/ 10708820 h 11165104"/>
              <a:gd name="connsiteX5" fmla="*/ 4106556 w 4562840"/>
              <a:gd name="connsiteY5" fmla="*/ 11165104 h 11165104"/>
              <a:gd name="connsiteX6" fmla="*/ 456284 w 4562840"/>
              <a:gd name="connsiteY6" fmla="*/ 11165104 h 11165104"/>
              <a:gd name="connsiteX7" fmla="*/ 0 w 4562840"/>
              <a:gd name="connsiteY7" fmla="*/ 10708820 h 11165104"/>
              <a:gd name="connsiteX8" fmla="*/ 0 w 4562840"/>
              <a:gd name="connsiteY8" fmla="*/ 456284 h 111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840" h="11165104">
                <a:moveTo>
                  <a:pt x="0" y="456284"/>
                </a:moveTo>
                <a:cubicBezTo>
                  <a:pt x="0" y="204285"/>
                  <a:pt x="204285" y="0"/>
                  <a:pt x="456284" y="0"/>
                </a:cubicBezTo>
                <a:lnTo>
                  <a:pt x="4106556" y="0"/>
                </a:lnTo>
                <a:cubicBezTo>
                  <a:pt x="4358555" y="0"/>
                  <a:pt x="4562840" y="204285"/>
                  <a:pt x="4562840" y="456284"/>
                </a:cubicBezTo>
                <a:lnTo>
                  <a:pt x="4562840" y="10708820"/>
                </a:lnTo>
                <a:cubicBezTo>
                  <a:pt x="4562840" y="10960819"/>
                  <a:pt x="4358555" y="11165104"/>
                  <a:pt x="4106556" y="11165104"/>
                </a:cubicBezTo>
                <a:lnTo>
                  <a:pt x="456284" y="11165104"/>
                </a:lnTo>
                <a:cubicBezTo>
                  <a:pt x="204285" y="11165104"/>
                  <a:pt x="0" y="10960819"/>
                  <a:pt x="0" y="10708820"/>
                </a:cubicBezTo>
                <a:lnTo>
                  <a:pt x="0" y="45628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928321" rIns="462280" bIns="2695302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A3993123-4011-9244-97DC-54ABBDE6C787}"/>
              </a:ext>
            </a:extLst>
          </p:cNvPr>
          <p:cNvSpPr/>
          <p:nvPr/>
        </p:nvSpPr>
        <p:spPr>
          <a:xfrm>
            <a:off x="1104425" y="11337804"/>
            <a:ext cx="22392243" cy="1889760"/>
          </a:xfrm>
          <a:prstGeom prst="rightArrow">
            <a:avLst/>
          </a:prstGeom>
          <a:solidFill>
            <a:srgbClr val="AA8A78"/>
          </a:solidFill>
          <a:ln>
            <a:solidFill>
              <a:srgbClr val="FA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114741-32BA-684B-BCB8-AB003A508BDE}"/>
              </a:ext>
            </a:extLst>
          </p:cNvPr>
          <p:cNvSpPr/>
          <p:nvPr/>
        </p:nvSpPr>
        <p:spPr>
          <a:xfrm>
            <a:off x="10713861" y="11827153"/>
            <a:ext cx="3173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Maturing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390B3D-56DF-FE44-A1DB-AB0DCED95F4F}"/>
              </a:ext>
            </a:extLst>
          </p:cNvPr>
          <p:cNvSpPr/>
          <p:nvPr/>
        </p:nvSpPr>
        <p:spPr>
          <a:xfrm>
            <a:off x="602680" y="5928854"/>
            <a:ext cx="4479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Level 1 </a:t>
            </a:r>
          </a:p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Initial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259BB0-E727-7B4D-863F-8DDAF320E3F9}"/>
              </a:ext>
            </a:extLst>
          </p:cNvPr>
          <p:cNvSpPr/>
          <p:nvPr/>
        </p:nvSpPr>
        <p:spPr>
          <a:xfrm>
            <a:off x="5306389" y="4389071"/>
            <a:ext cx="4479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Level 2 </a:t>
            </a:r>
          </a:p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Repeatable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873B3E-C7C3-7041-8A47-86850206FEF3}"/>
              </a:ext>
            </a:extLst>
          </p:cNvPr>
          <p:cNvSpPr/>
          <p:nvPr/>
        </p:nvSpPr>
        <p:spPr>
          <a:xfrm>
            <a:off x="10060733" y="2673838"/>
            <a:ext cx="4479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Level 3 </a:t>
            </a:r>
          </a:p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Defined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AF0C68-DBD0-9349-B139-3C9C15737D36}"/>
              </a:ext>
            </a:extLst>
          </p:cNvPr>
          <p:cNvSpPr/>
          <p:nvPr/>
        </p:nvSpPr>
        <p:spPr>
          <a:xfrm>
            <a:off x="14705841" y="1738198"/>
            <a:ext cx="4479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Level 4 </a:t>
            </a:r>
          </a:p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Managed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1063BB-44E6-E942-B82D-BA404B76D661}"/>
              </a:ext>
            </a:extLst>
          </p:cNvPr>
          <p:cNvSpPr/>
          <p:nvPr/>
        </p:nvSpPr>
        <p:spPr>
          <a:xfrm>
            <a:off x="19405567" y="755772"/>
            <a:ext cx="4479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Level 5 </a:t>
            </a:r>
          </a:p>
          <a:p>
            <a:pPr algn="ctr"/>
            <a:r>
              <a:rPr lang="en-US" sz="4400" spc="600" dirty="0">
                <a:solidFill>
                  <a:schemeClr val="tx2"/>
                </a:solidFill>
                <a:latin typeface="Playfair Display SC" charset="0"/>
              </a:rPr>
              <a:t>Optimized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01472-F669-974B-980D-E1447E9C3EBF}"/>
              </a:ext>
            </a:extLst>
          </p:cNvPr>
          <p:cNvSpPr txBox="1"/>
          <p:nvPr/>
        </p:nvSpPr>
        <p:spPr>
          <a:xfrm>
            <a:off x="1104425" y="887492"/>
            <a:ext cx="12154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Drupal DevOps Maturity Model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604525-8287-874B-BADC-582C7AEA8735}"/>
              </a:ext>
            </a:extLst>
          </p:cNvPr>
          <p:cNvGrpSpPr/>
          <p:nvPr/>
        </p:nvGrpSpPr>
        <p:grpSpPr>
          <a:xfrm>
            <a:off x="1104425" y="7929851"/>
            <a:ext cx="3977879" cy="3529763"/>
            <a:chOff x="456655" y="5980167"/>
            <a:chExt cx="4061095" cy="355978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BA87DA-863D-EB4C-85FB-670B5C634C18}"/>
                </a:ext>
              </a:extLst>
            </p:cNvPr>
            <p:cNvSpPr/>
            <p:nvPr/>
          </p:nvSpPr>
          <p:spPr>
            <a:xfrm>
              <a:off x="456655" y="5980167"/>
              <a:ext cx="4061095" cy="35597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4F661-CC2A-704C-86C3-FE45FFF30CBD}"/>
                </a:ext>
              </a:extLst>
            </p:cNvPr>
            <p:cNvSpPr txBox="1"/>
            <p:nvPr/>
          </p:nvSpPr>
          <p:spPr>
            <a:xfrm>
              <a:off x="456655" y="5980167"/>
              <a:ext cx="4061095" cy="3559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50000"/>
                    </a:schemeClr>
                  </a:solidFill>
                </a:rPr>
                <a:t>Manual deployment</a:t>
              </a:r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50000"/>
                    </a:schemeClr>
                  </a:solidFill>
                </a:rPr>
                <a:t>No version control</a:t>
              </a:r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50000"/>
                    </a:schemeClr>
                  </a:solidFill>
                </a:rPr>
                <a:t>No automated processes</a:t>
              </a:r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50000"/>
                    </a:schemeClr>
                  </a:solidFill>
                </a:rPr>
                <a:t>No DB/files backups</a:t>
              </a:r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No testing</a:t>
              </a:r>
              <a:endParaRPr lang="en-US" sz="3200" b="1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b="1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800" b="1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8387D04-A127-3545-904C-5DA08CB6365F}"/>
              </a:ext>
            </a:extLst>
          </p:cNvPr>
          <p:cNvSpPr txBox="1"/>
          <p:nvPr/>
        </p:nvSpPr>
        <p:spPr>
          <a:xfrm>
            <a:off x="5808135" y="6242584"/>
            <a:ext cx="3762586" cy="47047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Composer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GIT repository</a:t>
            </a: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Local development environment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Automation scripts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57EFFC-6EC8-284D-B42C-C46C67EDC715}"/>
              </a:ext>
            </a:extLst>
          </p:cNvPr>
          <p:cNvSpPr txBox="1"/>
          <p:nvPr/>
        </p:nvSpPr>
        <p:spPr>
          <a:xfrm>
            <a:off x="10419252" y="4572732"/>
            <a:ext cx="3762586" cy="47047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Standardized local dev environment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Drupal install profile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Prod/Dev/Test environments</a:t>
            </a: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GIT workflow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F1BCFD-1C8D-5846-87F8-33A423AA7A2A}"/>
              </a:ext>
            </a:extLst>
          </p:cNvPr>
          <p:cNvSpPr txBox="1"/>
          <p:nvPr/>
        </p:nvSpPr>
        <p:spPr>
          <a:xfrm>
            <a:off x="15464487" y="3740087"/>
            <a:ext cx="3762586" cy="47047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Modern hosting platform optimized for DevOps</a:t>
            </a: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Feature branch environments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Configuration Management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FFA000-B454-7F40-A962-43487A274820}"/>
              </a:ext>
            </a:extLst>
          </p:cNvPr>
          <p:cNvSpPr txBox="1"/>
          <p:nvPr/>
        </p:nvSpPr>
        <p:spPr>
          <a:xfrm>
            <a:off x="19764086" y="2628334"/>
            <a:ext cx="3762586" cy="47047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Continuous Integration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Continuous Deployment</a:t>
            </a: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Automated functionality tests</a:t>
            </a: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chemeClr val="bg1">
                    <a:lumMod val="50000"/>
                  </a:schemeClr>
                </a:solidFill>
              </a:rPr>
              <a:t>Visual regression tests</a:t>
            </a: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200" b="1" kern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2" grpId="0" animBg="1"/>
      <p:bldP spid="24" grpId="0" animBg="1"/>
      <p:bldP spid="31" grpId="0"/>
      <p:bldP spid="32" grpId="0"/>
      <p:bldP spid="33" grpId="0"/>
      <p:bldP spid="34" grpId="0"/>
      <p:bldP spid="35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9701472-F669-974B-980D-E1447E9C3EBF}"/>
              </a:ext>
            </a:extLst>
          </p:cNvPr>
          <p:cNvSpPr txBox="1"/>
          <p:nvPr/>
        </p:nvSpPr>
        <p:spPr>
          <a:xfrm>
            <a:off x="1104424" y="823820"/>
            <a:ext cx="1913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Drupal DevOps Scenario – Module Security Patch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20410-A7EA-1D4B-BFB4-DA522A72C3C8}"/>
              </a:ext>
            </a:extLst>
          </p:cNvPr>
          <p:cNvSpPr txBox="1"/>
          <p:nvPr/>
        </p:nvSpPr>
        <p:spPr>
          <a:xfrm>
            <a:off x="1104424" y="3078480"/>
            <a:ext cx="89001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/>
              <a:t>Download module and copy over old version</a:t>
            </a:r>
          </a:p>
          <a:p>
            <a:pPr marL="742950" indent="-742950">
              <a:buAutoNum type="arabicPeriod"/>
            </a:pPr>
            <a:r>
              <a:rPr lang="en-US" dirty="0"/>
              <a:t>Push code to server via FTP or </a:t>
            </a:r>
            <a:r>
              <a:rPr lang="en-US" dirty="0" err="1"/>
              <a:t>rsync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Run database update</a:t>
            </a:r>
          </a:p>
          <a:p>
            <a:pPr marL="742950" indent="-742950">
              <a:buAutoNum type="arabicPeriod"/>
            </a:pPr>
            <a:r>
              <a:rPr lang="en-US" dirty="0"/>
              <a:t>Check available updates to confirm that module has been updated</a:t>
            </a:r>
          </a:p>
          <a:p>
            <a:pPr marL="742950" indent="-742950">
              <a:buAutoNum type="arabicPeriod"/>
            </a:pPr>
            <a:r>
              <a:rPr lang="en-US" dirty="0"/>
              <a:t>Cross fingers</a:t>
            </a:r>
          </a:p>
          <a:p>
            <a:pPr marL="742950" indent="-742950">
              <a:buAutoNum type="arabicPeriod"/>
            </a:pPr>
            <a:r>
              <a:rPr lang="en-US" dirty="0"/>
              <a:t>Start over because you forgot dependency on a different module</a:t>
            </a:r>
          </a:p>
          <a:p>
            <a:pPr marL="742950" indent="-742950">
              <a:buAutoNum type="arabicPeriod"/>
            </a:pPr>
            <a:r>
              <a:rPr lang="en-US" dirty="0"/>
              <a:t>Repeat</a:t>
            </a:r>
          </a:p>
          <a:p>
            <a:pPr marL="742950" indent="-742950">
              <a:buAutoNum type="arabicPeriod"/>
            </a:pPr>
            <a:r>
              <a:rPr lang="en-US" dirty="0"/>
              <a:t>Repeat</a:t>
            </a:r>
          </a:p>
          <a:p>
            <a:pPr marL="742950" indent="-742950">
              <a:buAutoNum type="arabicPeriod"/>
            </a:pPr>
            <a:r>
              <a:rPr lang="en-US" dirty="0"/>
              <a:t>Repeat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31A6E0-FAE5-E142-BD28-37F94EAA1775}"/>
              </a:ext>
            </a:extLst>
          </p:cNvPr>
          <p:cNvSpPr txBox="1"/>
          <p:nvPr/>
        </p:nvSpPr>
        <p:spPr>
          <a:xfrm>
            <a:off x="11338560" y="3078480"/>
            <a:ext cx="1011936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/>
              <a:t>Create new GIT feature branch</a:t>
            </a:r>
          </a:p>
          <a:p>
            <a:pPr marL="742950" indent="-742950">
              <a:buAutoNum type="arabicPeriod"/>
            </a:pPr>
            <a:r>
              <a:rPr lang="en-US" dirty="0"/>
              <a:t>Update module with Composer</a:t>
            </a:r>
          </a:p>
          <a:p>
            <a:pPr marL="742950" indent="-742950">
              <a:buAutoNum type="arabicPeriod"/>
            </a:pPr>
            <a:r>
              <a:rPr lang="en-US" dirty="0"/>
              <a:t>Create new GIT commit</a:t>
            </a:r>
          </a:p>
          <a:p>
            <a:pPr marL="742950" indent="-742950">
              <a:buAutoNum type="arabicPeriod"/>
            </a:pPr>
            <a:r>
              <a:rPr lang="en-US" dirty="0"/>
              <a:t>Run build/deploy script </a:t>
            </a:r>
          </a:p>
          <a:p>
            <a:pPr marL="1657167" lvl="1" indent="-742950">
              <a:buAutoNum type="arabicPeriod"/>
            </a:pPr>
            <a:r>
              <a:rPr lang="en-US" dirty="0"/>
              <a:t>Create new site build</a:t>
            </a:r>
          </a:p>
          <a:p>
            <a:pPr marL="1657167" lvl="1" indent="-742950">
              <a:buAutoNum type="arabicPeriod"/>
            </a:pPr>
            <a:r>
              <a:rPr lang="en-US" dirty="0"/>
              <a:t>Run </a:t>
            </a:r>
            <a:r>
              <a:rPr lang="en-US" dirty="0" err="1"/>
              <a:t>Behat</a:t>
            </a:r>
            <a:r>
              <a:rPr lang="en-US" dirty="0"/>
              <a:t> tests</a:t>
            </a:r>
          </a:p>
          <a:p>
            <a:pPr marL="1657167" lvl="1" indent="-742950">
              <a:buAutoNum type="arabicPeriod"/>
            </a:pPr>
            <a:r>
              <a:rPr lang="en-US" dirty="0"/>
              <a:t>Deploy site build on multi-dev environment or local container</a:t>
            </a:r>
          </a:p>
          <a:p>
            <a:pPr marL="1657167" lvl="1" indent="-742950">
              <a:buAutoNum type="arabicPeriod"/>
            </a:pPr>
            <a:r>
              <a:rPr lang="en-US" dirty="0"/>
              <a:t>Pull production DB/files to Dev environment</a:t>
            </a:r>
          </a:p>
          <a:p>
            <a:pPr marL="1657167" lvl="1" indent="-742950">
              <a:buAutoNum type="arabicPeriod"/>
            </a:pPr>
            <a:r>
              <a:rPr lang="en-US" dirty="0"/>
              <a:t>Run DB update</a:t>
            </a:r>
          </a:p>
          <a:p>
            <a:pPr marL="1657167" lvl="1" indent="-742950">
              <a:buAutoNum type="arabicPeriod"/>
            </a:pPr>
            <a:r>
              <a:rPr lang="en-US" dirty="0"/>
              <a:t>Confirm</a:t>
            </a:r>
          </a:p>
          <a:p>
            <a:pPr marL="742950" indent="-742950">
              <a:buAutoNum type="arabicPeriod"/>
            </a:pPr>
            <a:r>
              <a:rPr lang="en-US" dirty="0"/>
              <a:t>Push feature branch to remote repo to begin workflow </a:t>
            </a:r>
          </a:p>
          <a:p>
            <a:pPr marL="1657167" lvl="1" indent="-742950">
              <a:buAutoNum type="arabicPeriod"/>
            </a:pPr>
            <a:r>
              <a:rPr lang="en-US" dirty="0"/>
              <a:t>Run build/deploy scripts </a:t>
            </a:r>
          </a:p>
          <a:p>
            <a:pPr marL="2571384" lvl="2" indent="-742950">
              <a:buAutoNum type="arabicPeriod"/>
            </a:pPr>
            <a:r>
              <a:rPr lang="en-US" dirty="0"/>
              <a:t>Create new site build	</a:t>
            </a:r>
          </a:p>
          <a:p>
            <a:pPr marL="2571384" lvl="2" indent="-742950">
              <a:buAutoNum type="arabicPeriod"/>
            </a:pPr>
            <a:r>
              <a:rPr lang="en-US" dirty="0"/>
              <a:t>Run </a:t>
            </a:r>
            <a:r>
              <a:rPr lang="en-US" dirty="0" err="1"/>
              <a:t>Behat</a:t>
            </a:r>
            <a:r>
              <a:rPr lang="en-US" dirty="0"/>
              <a:t> tests</a:t>
            </a:r>
          </a:p>
          <a:p>
            <a:pPr marL="2571384" lvl="2" indent="-742950">
              <a:buAutoNum type="arabicPeriod"/>
            </a:pPr>
            <a:r>
              <a:rPr lang="en-US" dirty="0"/>
              <a:t>Deploy site build on Dev environment</a:t>
            </a:r>
          </a:p>
          <a:p>
            <a:pPr marL="2571384" lvl="2" indent="-742950">
              <a:buAutoNum type="arabicPeriod"/>
            </a:pPr>
            <a:r>
              <a:rPr lang="en-US" dirty="0"/>
              <a:t>Pull production DB/files to Dev environment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AD7A04-58F2-B644-9164-9EA7F3C01033}"/>
              </a:ext>
            </a:extLst>
          </p:cNvPr>
          <p:cNvSpPr txBox="1"/>
          <p:nvPr/>
        </p:nvSpPr>
        <p:spPr>
          <a:xfrm>
            <a:off x="1104424" y="1839484"/>
            <a:ext cx="5631603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No DevOps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714896-E9F9-C14A-A311-39F034009A2C}"/>
              </a:ext>
            </a:extLst>
          </p:cNvPr>
          <p:cNvSpPr txBox="1"/>
          <p:nvPr/>
        </p:nvSpPr>
        <p:spPr>
          <a:xfrm>
            <a:off x="11338560" y="1839483"/>
            <a:ext cx="11490960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DevOps Practices and Tools</a:t>
            </a:r>
          </a:p>
        </p:txBody>
      </p:sp>
    </p:spTree>
    <p:extLst>
      <p:ext uri="{BB962C8B-B14F-4D97-AF65-F5344CB8AC3E}">
        <p14:creationId xmlns:p14="http://schemas.microsoft.com/office/powerpoint/2010/main" val="19916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 build="p" bldLvl="3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9701472-F669-974B-980D-E1447E9C3EBF}"/>
              </a:ext>
            </a:extLst>
          </p:cNvPr>
          <p:cNvSpPr txBox="1"/>
          <p:nvPr/>
        </p:nvSpPr>
        <p:spPr>
          <a:xfrm>
            <a:off x="1104424" y="823821"/>
            <a:ext cx="1913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Drupal DevOps Scenario – Module Security Patch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D20410-A7EA-1D4B-BFB4-DA522A72C3C8}"/>
              </a:ext>
            </a:extLst>
          </p:cNvPr>
          <p:cNvSpPr txBox="1"/>
          <p:nvPr/>
        </p:nvSpPr>
        <p:spPr>
          <a:xfrm>
            <a:off x="1104424" y="3078480"/>
            <a:ext cx="8900160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Too slow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Too easy to make mistakes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Not scalable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Not easily repeatable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Not transferable</a:t>
            </a: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31A6E0-FAE5-E142-BD28-37F94EAA1775}"/>
              </a:ext>
            </a:extLst>
          </p:cNvPr>
          <p:cNvSpPr txBox="1"/>
          <p:nvPr/>
        </p:nvSpPr>
        <p:spPr>
          <a:xfrm>
            <a:off x="11338560" y="3078480"/>
            <a:ext cx="11490960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Fast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Automated to decrease/eliminate mistakes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Scalable for multiple sites/developers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Repeatable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Transferable (platform/version/developer agnostic)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AD7A04-58F2-B644-9164-9EA7F3C01033}"/>
              </a:ext>
            </a:extLst>
          </p:cNvPr>
          <p:cNvSpPr txBox="1"/>
          <p:nvPr/>
        </p:nvSpPr>
        <p:spPr>
          <a:xfrm>
            <a:off x="1104424" y="1839484"/>
            <a:ext cx="5631603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No DevOps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714896-E9F9-C14A-A311-39F034009A2C}"/>
              </a:ext>
            </a:extLst>
          </p:cNvPr>
          <p:cNvSpPr txBox="1"/>
          <p:nvPr/>
        </p:nvSpPr>
        <p:spPr>
          <a:xfrm>
            <a:off x="11338560" y="1839483"/>
            <a:ext cx="11490960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DevOps Practices and Tools</a:t>
            </a:r>
          </a:p>
        </p:txBody>
      </p:sp>
    </p:spTree>
    <p:extLst>
      <p:ext uri="{BB962C8B-B14F-4D97-AF65-F5344CB8AC3E}">
        <p14:creationId xmlns:p14="http://schemas.microsoft.com/office/powerpoint/2010/main" val="6147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 build="p" bldLvl="3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5170462" y="6425059"/>
            <a:ext cx="1409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>
                <a:solidFill>
                  <a:schemeClr val="bg1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4665" y="9287381"/>
            <a:ext cx="5631603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600" dirty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Will Hinton</a:t>
            </a:r>
          </a:p>
          <a:p>
            <a:pPr algn="ctr">
              <a:lnSpc>
                <a:spcPct val="150000"/>
              </a:lnSpc>
            </a:pPr>
            <a:r>
              <a:rPr lang="en-US" sz="3200" b="1" spc="600" dirty="0" err="1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whinton@sei.com</a:t>
            </a:r>
            <a:endParaRPr lang="en-US" sz="3200" b="1" spc="600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93680" y="8717280"/>
            <a:ext cx="35862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2943"/>
          <p:cNvSpPr/>
          <p:nvPr/>
        </p:nvSpPr>
        <p:spPr>
          <a:xfrm>
            <a:off x="11408027" y="3885878"/>
            <a:ext cx="1545973" cy="188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9709" y="862423"/>
            <a:ext cx="1280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ABOUT 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B5856A-7907-BA4B-88EB-CFA14E551087}"/>
              </a:ext>
            </a:extLst>
          </p:cNvPr>
          <p:cNvGrpSpPr/>
          <p:nvPr/>
        </p:nvGrpSpPr>
        <p:grpSpPr>
          <a:xfrm>
            <a:off x="1542359" y="2339622"/>
            <a:ext cx="20032100" cy="1554117"/>
            <a:chOff x="514349" y="1471495"/>
            <a:chExt cx="20032100" cy="15541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2CC55E-A8E3-BE4A-BD82-7CD1EED1EDFF}"/>
                </a:ext>
              </a:extLst>
            </p:cNvPr>
            <p:cNvSpPr txBox="1"/>
            <p:nvPr/>
          </p:nvSpPr>
          <p:spPr>
            <a:xfrm>
              <a:off x="3261114" y="1778716"/>
              <a:ext cx="17285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</a:rPr>
                <a:t>On </a:t>
              </a:r>
              <a:r>
                <a:rPr lang="en-US" sz="6000" dirty="0" err="1">
                  <a:solidFill>
                    <a:srgbClr val="000000"/>
                  </a:solidFill>
                </a:rPr>
                <a:t>Drupal.org</a:t>
              </a:r>
              <a:r>
                <a:rPr lang="en-US" sz="6000" dirty="0">
                  <a:solidFill>
                    <a:srgbClr val="000000"/>
                  </a:solidFill>
                </a:rPr>
                <a:t> for 13 years (Drupal 5,6,7,8)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A6B7F3-A81D-694E-A320-58E7DD63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49" y="1471495"/>
              <a:ext cx="1359852" cy="155411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A52CB7-4E5E-6149-ABB2-BA5BAC38B953}"/>
              </a:ext>
            </a:extLst>
          </p:cNvPr>
          <p:cNvGrpSpPr/>
          <p:nvPr/>
        </p:nvGrpSpPr>
        <p:grpSpPr>
          <a:xfrm>
            <a:off x="1074070" y="4464326"/>
            <a:ext cx="19842740" cy="1499005"/>
            <a:chOff x="750537" y="3026340"/>
            <a:chExt cx="19842740" cy="14990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8D420A-DDAC-7B4E-AA7C-37BF4189CC5C}"/>
                </a:ext>
              </a:extLst>
            </p:cNvPr>
            <p:cNvSpPr txBox="1"/>
            <p:nvPr/>
          </p:nvSpPr>
          <p:spPr>
            <a:xfrm>
              <a:off x="3965591" y="3268010"/>
              <a:ext cx="166276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</a:rPr>
                <a:t>Freelance Drupal developer for 3 years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6FE407-329E-D844-B367-4C09F14D3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7" y="3026340"/>
              <a:ext cx="2396612" cy="149900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5247C3-14DD-6C49-93F4-05F15D3BBB40}"/>
              </a:ext>
            </a:extLst>
          </p:cNvPr>
          <p:cNvGrpSpPr/>
          <p:nvPr/>
        </p:nvGrpSpPr>
        <p:grpSpPr>
          <a:xfrm>
            <a:off x="1489708" y="6295313"/>
            <a:ext cx="22104696" cy="1931968"/>
            <a:chOff x="2189806" y="4998795"/>
            <a:chExt cx="21830818" cy="16503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48369A-5477-114C-BCC4-B8CF4AF8A496}"/>
                </a:ext>
              </a:extLst>
            </p:cNvPr>
            <p:cNvSpPr txBox="1"/>
            <p:nvPr/>
          </p:nvSpPr>
          <p:spPr>
            <a:xfrm>
              <a:off x="4954537" y="5390157"/>
              <a:ext cx="19066087" cy="867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</a:rPr>
                <a:t>Managed corporate websites for Manhattan Associates - 8 </a:t>
              </a:r>
              <a:r>
                <a:rPr lang="en-US" sz="6000" dirty="0" err="1">
                  <a:solidFill>
                    <a:srgbClr val="000000"/>
                  </a:solidFill>
                </a:rPr>
                <a:t>yrs</a:t>
              </a:r>
              <a:endParaRPr lang="en-US" sz="6000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DE7DAB-2AB5-2744-B41E-80F2DA493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806" y="4998795"/>
              <a:ext cx="1650322" cy="165032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CA90EB-A83C-9648-9887-179D2E9F715B}"/>
              </a:ext>
            </a:extLst>
          </p:cNvPr>
          <p:cNvGrpSpPr/>
          <p:nvPr/>
        </p:nvGrpSpPr>
        <p:grpSpPr>
          <a:xfrm>
            <a:off x="1542358" y="8578767"/>
            <a:ext cx="21590893" cy="1539023"/>
            <a:chOff x="6582355" y="8863521"/>
            <a:chExt cx="18085883" cy="15390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0DD600-13EC-9148-A1BA-A1D353BC0542}"/>
                </a:ext>
              </a:extLst>
            </p:cNvPr>
            <p:cNvSpPr txBox="1"/>
            <p:nvPr/>
          </p:nvSpPr>
          <p:spPr>
            <a:xfrm>
              <a:off x="8883218" y="9125200"/>
              <a:ext cx="157850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</a:rPr>
                <a:t>Launched one of the first corporate multilingual D8 sites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18D087-3B7D-5643-93C3-D26113CA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355" y="8863521"/>
              <a:ext cx="1359853" cy="153902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0B6514-7F9C-8B4C-AD39-9A335B3D2DBB}"/>
              </a:ext>
            </a:extLst>
          </p:cNvPr>
          <p:cNvGrpSpPr/>
          <p:nvPr/>
        </p:nvGrpSpPr>
        <p:grpSpPr>
          <a:xfrm>
            <a:off x="1542359" y="11110442"/>
            <a:ext cx="21476754" cy="1180168"/>
            <a:chOff x="1542359" y="10792874"/>
            <a:chExt cx="21476754" cy="11801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32D19-FA3B-7646-BFF3-081F6344408D}"/>
                </a:ext>
              </a:extLst>
            </p:cNvPr>
            <p:cNvSpPr txBox="1"/>
            <p:nvPr/>
          </p:nvSpPr>
          <p:spPr>
            <a:xfrm>
              <a:off x="10770447" y="10792874"/>
              <a:ext cx="122486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</a:rPr>
                <a:t>Business and technology consultant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C0F064-C209-EC46-A03D-AC25DE18F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59" y="10792874"/>
              <a:ext cx="8497210" cy="1180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8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856" y="4113401"/>
            <a:ext cx="10797824" cy="548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i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“An expert is a man who has made all the mistakes which can be made, in a narrow field.” </a:t>
            </a:r>
            <a:r>
              <a:rPr lang="en-US" sz="6000" b="1" i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– Niels Bohr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3FDFDFC-8913-7B43-8148-1C05079145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 b="1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95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3226" y="908179"/>
            <a:ext cx="1411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The Flow of Web Development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64ABFD-066C-1543-8F64-1304F63D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34" y="3182451"/>
            <a:ext cx="16458565" cy="8599971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E86E940-B7DE-0648-9187-C96580510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700599"/>
              </p:ext>
            </p:extLst>
          </p:nvPr>
        </p:nvGraphicFramePr>
        <p:xfrm>
          <a:off x="1673226" y="3182451"/>
          <a:ext cx="22192614" cy="859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82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8496" y="899432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What is DevOps?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8496" y="2450553"/>
            <a:ext cx="9883424" cy="994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i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“…it is not the most intellectual of the species that survives; it is not the strongest that survives; but the species that survives is the one that is able best to adapt and adjust to the changing environment in which it finds itself.”</a:t>
            </a:r>
            <a:endParaRPr lang="en-US" sz="4800" b="1" i="1" spc="600" dirty="0">
              <a:solidFill>
                <a:schemeClr val="accent2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137521F-8655-ED4E-BABA-38844CB157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b="10374"/>
          <a:stretch>
            <a:fillRect/>
          </a:stretch>
        </p:blipFill>
        <p:spPr>
          <a:xfrm>
            <a:off x="11430000" y="0"/>
            <a:ext cx="12947650" cy="13716000"/>
          </a:xfrm>
        </p:spPr>
      </p:pic>
    </p:spTree>
    <p:extLst>
      <p:ext uri="{BB962C8B-B14F-4D97-AF65-F5344CB8AC3E}">
        <p14:creationId xmlns:p14="http://schemas.microsoft.com/office/powerpoint/2010/main" val="347705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8496" y="90817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What is DevOps?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8496" y="2420073"/>
            <a:ext cx="22105904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i="1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”DevOps is the practice of operations and development engineers participating together in the entire service lifecycle, from design through the development process to production support.”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5AC99-784D-B24E-9C39-CD8C665AE34C}"/>
              </a:ext>
            </a:extLst>
          </p:cNvPr>
          <p:cNvSpPr txBox="1"/>
          <p:nvPr/>
        </p:nvSpPr>
        <p:spPr>
          <a:xfrm>
            <a:off x="1668496" y="5765995"/>
            <a:ext cx="12169424" cy="727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hlinkClick r:id="rId3"/>
              </a:rPr>
              <a:t>DevOps Values</a:t>
            </a:r>
            <a:endParaRPr lang="en-US" sz="4800" dirty="0"/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hlinkClick r:id="rId4"/>
              </a:rPr>
              <a:t>DevOps Principles</a:t>
            </a:r>
            <a:endParaRPr lang="en-US" sz="4800" dirty="0"/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DevOps Methods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DevOps Practices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DevOps Tools</a:t>
            </a:r>
          </a:p>
        </p:txBody>
      </p:sp>
    </p:spTree>
    <p:extLst>
      <p:ext uri="{BB962C8B-B14F-4D97-AF65-F5344CB8AC3E}">
        <p14:creationId xmlns:p14="http://schemas.microsoft.com/office/powerpoint/2010/main" val="9844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466396" y="943453"/>
            <a:ext cx="18406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DevOps: Perception vs Reality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66396" y="3718929"/>
            <a:ext cx="5631603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Perception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66396" y="5069346"/>
            <a:ext cx="9567364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Light" charset="0"/>
                <a:ea typeface="Montserrat Light" charset="0"/>
                <a:cs typeface="Montserrat Light" charset="0"/>
              </a:rPr>
              <a:t>Just for large development shops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58196" y="5069347"/>
            <a:ext cx="1138092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The smaller your organization, the more you benefit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0E4F9-97B2-2C49-A582-483253AF0E7D}"/>
              </a:ext>
            </a:extLst>
          </p:cNvPr>
          <p:cNvSpPr txBox="1"/>
          <p:nvPr/>
        </p:nvSpPr>
        <p:spPr>
          <a:xfrm>
            <a:off x="12058196" y="3718929"/>
            <a:ext cx="5631603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spc="600" dirty="0">
                <a:solidFill>
                  <a:schemeClr val="accent2"/>
                </a:solidFill>
                <a:latin typeface="Montserrat Semi" charset="0"/>
                <a:ea typeface="Montserrat Semi" charset="0"/>
                <a:cs typeface="Montserrat Semi" charset="0"/>
              </a:rPr>
              <a:t>Reality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58F3F-82DB-1740-99CD-4842756CD32A}"/>
              </a:ext>
            </a:extLst>
          </p:cNvPr>
          <p:cNvSpPr txBox="1"/>
          <p:nvPr/>
        </p:nvSpPr>
        <p:spPr>
          <a:xfrm>
            <a:off x="1466396" y="6301256"/>
            <a:ext cx="66717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Takes too much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AF9D3-8804-6C48-BB83-F8167B235656}"/>
              </a:ext>
            </a:extLst>
          </p:cNvPr>
          <p:cNvSpPr txBox="1"/>
          <p:nvPr/>
        </p:nvSpPr>
        <p:spPr>
          <a:xfrm>
            <a:off x="12058196" y="6301256"/>
            <a:ext cx="66717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Will save you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24D44-4F5D-E14B-B28A-6A2318FA3A41}"/>
              </a:ext>
            </a:extLst>
          </p:cNvPr>
          <p:cNvSpPr txBox="1"/>
          <p:nvPr/>
        </p:nvSpPr>
        <p:spPr>
          <a:xfrm>
            <a:off x="1466396" y="7533166"/>
            <a:ext cx="66717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Overly complicated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2881E-75AE-1C41-BCE7-BBFE055489F3}"/>
              </a:ext>
            </a:extLst>
          </p:cNvPr>
          <p:cNvSpPr txBox="1"/>
          <p:nvPr/>
        </p:nvSpPr>
        <p:spPr>
          <a:xfrm>
            <a:off x="12058196" y="7533166"/>
            <a:ext cx="66717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Will streamline your business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4F880-6F0F-0447-B472-2C8CEEF94686}"/>
              </a:ext>
            </a:extLst>
          </p:cNvPr>
          <p:cNvSpPr txBox="1"/>
          <p:nvPr/>
        </p:nvSpPr>
        <p:spPr>
          <a:xfrm>
            <a:off x="1466396" y="8765076"/>
            <a:ext cx="66717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Just for experts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0FA56-B8B0-8D41-AA02-F85E7E66E5D0}"/>
              </a:ext>
            </a:extLst>
          </p:cNvPr>
          <p:cNvSpPr txBox="1"/>
          <p:nvPr/>
        </p:nvSpPr>
        <p:spPr>
          <a:xfrm>
            <a:off x="12058195" y="8765075"/>
            <a:ext cx="667176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Light" charset="0"/>
                <a:ea typeface="Montserrat Light" charset="0"/>
                <a:cs typeface="Montserrat Light" charset="0"/>
              </a:rPr>
              <a:t>Even beginners can benefit</a:t>
            </a:r>
          </a:p>
        </p:txBody>
      </p:sp>
    </p:spTree>
    <p:extLst>
      <p:ext uri="{BB962C8B-B14F-4D97-AF65-F5344CB8AC3E}">
        <p14:creationId xmlns:p14="http://schemas.microsoft.com/office/powerpoint/2010/main" val="1109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67437" y="907428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You Need A Plan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67437" y="2107757"/>
            <a:ext cx="10908483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i="1" spc="600" dirty="0">
                <a:solidFill>
                  <a:schemeClr val="accent2"/>
                </a:solidFill>
                <a:latin typeface="Montserrat Semi" charset="0"/>
              </a:rPr>
              <a:t>"Everybody has a plan until they get punched in the mouth.”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7437" y="5501892"/>
            <a:ext cx="11274244" cy="579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latin typeface="Montserrat Light" charset="0"/>
                <a:ea typeface="Montserrat Light" charset="0"/>
                <a:cs typeface="Montserrat Light" charset="0"/>
              </a:rPr>
              <a:t>Drupalgedden</a:t>
            </a:r>
            <a:endParaRPr lang="en-US" sz="480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GDPR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New corporate brand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New hosting company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A19A964-CDE1-4145-B192-A7000EE229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r="26004"/>
          <a:stretch>
            <a:fillRect/>
          </a:stretch>
        </p:blipFill>
        <p:spPr>
          <a:xfrm>
            <a:off x="14456410" y="1"/>
            <a:ext cx="9921240" cy="13716000"/>
          </a:xfrm>
        </p:spPr>
      </p:pic>
    </p:spTree>
    <p:extLst>
      <p:ext uri="{BB962C8B-B14F-4D97-AF65-F5344CB8AC3E}">
        <p14:creationId xmlns:p14="http://schemas.microsoft.com/office/powerpoint/2010/main" val="38790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67438" y="930625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chemeClr val="tx2"/>
                </a:solidFill>
                <a:latin typeface="Playfair Display SC" charset="0"/>
                <a:ea typeface="Playfair Display SC" charset="0"/>
                <a:cs typeface="Playfair Display SC" charset="0"/>
              </a:rPr>
              <a:t>Common Scenarios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7438" y="3050304"/>
            <a:ext cx="10591800" cy="551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How do I quickly apply security updates?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How can I quickly deploy new features?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How can I quickly and reliably install, test, and deploy module updates?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CF894-D725-7040-808C-91B255724272}"/>
              </a:ext>
            </a:extLst>
          </p:cNvPr>
          <p:cNvSpPr txBox="1"/>
          <p:nvPr/>
        </p:nvSpPr>
        <p:spPr>
          <a:xfrm>
            <a:off x="13246917" y="3050303"/>
            <a:ext cx="10591800" cy="551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How can I test new theme updates?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How can I add new developers to my team and get them up to speed quickly?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Montserrat Light" charset="0"/>
                <a:ea typeface="Montserrat Light" charset="0"/>
                <a:cs typeface="Montserrat Light" charset="0"/>
              </a:rPr>
              <a:t>How can I migrate my site to a new hosting provider?</a:t>
            </a:r>
          </a:p>
        </p:txBody>
      </p:sp>
    </p:spTree>
    <p:extLst>
      <p:ext uri="{BB962C8B-B14F-4D97-AF65-F5344CB8AC3E}">
        <p14:creationId xmlns:p14="http://schemas.microsoft.com/office/powerpoint/2010/main" val="29399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Air Light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47407</TotalTime>
  <Words>939</Words>
  <Application>Microsoft Macintosh PowerPoint</Application>
  <PresentationFormat>Custom</PresentationFormat>
  <Paragraphs>188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 Light</vt:lpstr>
      <vt:lpstr>Gill Sans</vt:lpstr>
      <vt:lpstr>Lato Light</vt:lpstr>
      <vt:lpstr>Montserrat</vt:lpstr>
      <vt:lpstr>Montserrat Hairline</vt:lpstr>
      <vt:lpstr>Montserrat Light</vt:lpstr>
      <vt:lpstr>Montserrat Semi</vt:lpstr>
      <vt:lpstr>Playfair Display SC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Awesome PPT</Manager>
  <Company>Awesome PPT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Slidedizer Presentation</dc:title>
  <dc:subject>Awesome PPT</dc:subject>
  <dc:creator>Slidedizer Co.</dc:creator>
  <cp:keywords>Awesome PPT</cp:keywords>
  <dc:description>Awesome PPT</dc:description>
  <cp:lastModifiedBy>Will Hinton</cp:lastModifiedBy>
  <cp:revision>6306</cp:revision>
  <cp:lastPrinted>2019-09-13T20:02:36Z</cp:lastPrinted>
  <dcterms:created xsi:type="dcterms:W3CDTF">2014-11-12T21:47:38Z</dcterms:created>
  <dcterms:modified xsi:type="dcterms:W3CDTF">2019-09-16T13:40:13Z</dcterms:modified>
  <cp:category>Awesome PPT</cp:category>
</cp:coreProperties>
</file>