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34d31656f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4d31656f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34d31656f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4d31656f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34d31656f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4d31656f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34caaa095c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4caaa095c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34caaa095c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4caaa095c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34caaa095c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34caaa095c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34caaa095c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34caaa095c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g34caaa095c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34caaa095c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g34caaa095c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34caaa095c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34caaa095c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4caaa095c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34caaa095c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4caaa095c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1545450"/>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How to show </a:t>
            </a:r>
            <a:endParaRPr/>
          </a:p>
          <a:p>
            <a:pPr indent="0" lvl="0" marL="0" rtl="0" algn="ctr">
              <a:spcBef>
                <a:spcPts val="0"/>
              </a:spcBef>
              <a:spcAft>
                <a:spcPts val="0"/>
              </a:spcAft>
              <a:buNone/>
            </a:pPr>
            <a:r>
              <a:rPr lang="en"/>
              <a:t>related content using NLP in Drupal 8?</a:t>
            </a:r>
            <a:endParaRPr/>
          </a:p>
          <a:p>
            <a:pPr indent="0" lvl="0" marL="0" rtl="0" algn="ctr">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752450" y="2747825"/>
            <a:ext cx="1828364" cy="2052600"/>
          </a:xfrm>
          <a:prstGeom prst="rect">
            <a:avLst/>
          </a:prstGeom>
          <a:noFill/>
          <a:ln>
            <a:noFill/>
          </a:ln>
        </p:spPr>
      </p:pic>
      <p:pic>
        <p:nvPicPr>
          <p:cNvPr id="56" name="Google Shape;56;p13"/>
          <p:cNvPicPr preferRelativeResize="0"/>
          <p:nvPr/>
        </p:nvPicPr>
        <p:blipFill>
          <a:blip r:embed="rId4">
            <a:alphaModFix/>
          </a:blip>
          <a:stretch>
            <a:fillRect/>
          </a:stretch>
        </p:blipFill>
        <p:spPr>
          <a:xfrm>
            <a:off x="6675225" y="2838275"/>
            <a:ext cx="1905000" cy="1962150"/>
          </a:xfrm>
          <a:prstGeom prst="rect">
            <a:avLst/>
          </a:prstGeom>
          <a:noFill/>
          <a:ln>
            <a:noFill/>
          </a:ln>
        </p:spPr>
      </p:pic>
      <p:pic>
        <p:nvPicPr>
          <p:cNvPr id="57" name="Google Shape;57;p13"/>
          <p:cNvPicPr preferRelativeResize="0"/>
          <p:nvPr/>
        </p:nvPicPr>
        <p:blipFill>
          <a:blip r:embed="rId5">
            <a:alphaModFix/>
          </a:blip>
          <a:stretch>
            <a:fillRect/>
          </a:stretch>
        </p:blipFill>
        <p:spPr>
          <a:xfrm>
            <a:off x="3718227" y="2955000"/>
            <a:ext cx="2177500" cy="14846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NLP for auto-tagging and related content.</a:t>
            </a:r>
            <a:endParaRPr/>
          </a:p>
        </p:txBody>
      </p:sp>
      <p:sp>
        <p:nvSpPr>
          <p:cNvPr id="112" name="Google Shape;112;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Body Field -&gt; NLP Engine -&gt; Tf-iDf -&gt; Important Words -&gt; Add to Tag Field -&gt; Modify -&gt; Related Block.</a:t>
            </a:r>
            <a:endParaRPr/>
          </a:p>
          <a:p>
            <a:pPr indent="0" lvl="0" marL="0" rtl="0" algn="l">
              <a:spcBef>
                <a:spcPts val="1600"/>
              </a:spcBef>
              <a:spcAft>
                <a:spcPts val="1600"/>
              </a:spcAft>
              <a:buNone/>
            </a:pPr>
            <a:r>
              <a:rPr lang="en"/>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Auto Summary </a:t>
            </a:r>
            <a:endParaRPr/>
          </a:p>
        </p:txBody>
      </p:sp>
      <p:sp>
        <p:nvSpPr>
          <p:cNvPr id="118" name="Google Shape;118;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Body Field -&gt; Lex Ranking -&gt; Summary.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It's nice and customary to begin with definition.</a:t>
            </a:r>
            <a:endParaRPr/>
          </a:p>
        </p:txBody>
      </p:sp>
      <p:sp>
        <p:nvSpPr>
          <p:cNvPr id="63" name="Google Shape;63;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50">
                <a:solidFill>
                  <a:srgbClr val="6C6C6C"/>
                </a:solidFill>
                <a:highlight>
                  <a:srgbClr val="FFFFFF"/>
                </a:highlight>
              </a:rPr>
              <a:t>Natural language processing (NLP) is the ability of a computer program to understand human language as it is spoken. </a:t>
            </a:r>
            <a:endParaRPr sz="1350">
              <a:solidFill>
                <a:srgbClr val="6C6C6C"/>
              </a:solidFill>
              <a:highlight>
                <a:srgbClr val="FFFFFF"/>
              </a:highlight>
            </a:endParaRPr>
          </a:p>
          <a:p>
            <a:pPr indent="-314325" lvl="0" marL="457200" rtl="0" algn="l">
              <a:spcBef>
                <a:spcPts val="1600"/>
              </a:spcBef>
              <a:spcAft>
                <a:spcPts val="0"/>
              </a:spcAft>
              <a:buClr>
                <a:srgbClr val="6C6C6C"/>
              </a:buClr>
              <a:buSzPts val="1350"/>
              <a:buAutoNum type="arabicPeriod"/>
            </a:pPr>
            <a:r>
              <a:rPr lang="en" sz="1350">
                <a:solidFill>
                  <a:srgbClr val="6C6C6C"/>
                </a:solidFill>
                <a:highlight>
                  <a:srgbClr val="FFFFFF"/>
                </a:highlight>
              </a:rPr>
              <a:t>“Hey Siri. Can you find a place to party near DrupalCamp Atlanta venue?”.</a:t>
            </a:r>
            <a:endParaRPr sz="1350">
              <a:solidFill>
                <a:srgbClr val="6C6C6C"/>
              </a:solidFill>
              <a:highlight>
                <a:srgbClr val="FFFFFF"/>
              </a:highlight>
            </a:endParaRPr>
          </a:p>
          <a:p>
            <a:pPr indent="0" lvl="0" marL="0" rtl="0" algn="l">
              <a:spcBef>
                <a:spcPts val="1600"/>
              </a:spcBef>
              <a:spcAft>
                <a:spcPts val="0"/>
              </a:spcAft>
              <a:buNone/>
            </a:pPr>
            <a:r>
              <a:rPr lang="en" sz="1350">
                <a:solidFill>
                  <a:srgbClr val="6C6C6C"/>
                </a:solidFill>
                <a:highlight>
                  <a:srgbClr val="FFFFFF"/>
                </a:highlight>
              </a:rPr>
              <a:t>	Siri : “No you have to understand NLP first.”</a:t>
            </a:r>
            <a:endParaRPr sz="1350">
              <a:solidFill>
                <a:srgbClr val="6C6C6C"/>
              </a:solidFill>
              <a:highlight>
                <a:srgbClr val="FFFFFF"/>
              </a:highlight>
            </a:endParaRPr>
          </a:p>
          <a:p>
            <a:pPr indent="-314325" lvl="0" marL="457200" rtl="0" algn="l">
              <a:spcBef>
                <a:spcPts val="1600"/>
              </a:spcBef>
              <a:spcAft>
                <a:spcPts val="0"/>
              </a:spcAft>
              <a:buClr>
                <a:srgbClr val="6C6C6C"/>
              </a:buClr>
              <a:buSzPts val="1350"/>
              <a:buAutoNum type="arabicPeriod"/>
            </a:pPr>
            <a:r>
              <a:rPr lang="en" sz="1350">
                <a:solidFill>
                  <a:srgbClr val="6C6C6C"/>
                </a:solidFill>
                <a:highlight>
                  <a:srgbClr val="FFFFFF"/>
                </a:highlight>
              </a:rPr>
              <a:t>“Ok Google!. Can you find flights from Atlanta to Delhi?”. </a:t>
            </a:r>
            <a:endParaRPr sz="1350">
              <a:solidFill>
                <a:srgbClr val="6C6C6C"/>
              </a:solidFill>
              <a:highlight>
                <a:srgbClr val="FFFFFF"/>
              </a:highlight>
            </a:endParaRPr>
          </a:p>
          <a:p>
            <a:pPr indent="0" lvl="0" marL="0" rtl="0" algn="l">
              <a:spcBef>
                <a:spcPts val="1600"/>
              </a:spcBef>
              <a:spcAft>
                <a:spcPts val="1600"/>
              </a:spcAft>
              <a:buNone/>
            </a:pPr>
            <a:r>
              <a:rPr lang="en" sz="1350">
                <a:solidFill>
                  <a:srgbClr val="6C6C6C"/>
                </a:solidFill>
                <a:highlight>
                  <a:srgbClr val="FFFFFF"/>
                </a:highlight>
              </a:rPr>
              <a:t>	“Google : I don’t think you should go back.”</a:t>
            </a:r>
            <a:endParaRPr sz="1350">
              <a:solidFill>
                <a:srgbClr val="6C6C6C"/>
              </a:solidFill>
              <a:highlight>
                <a:srgbClr val="FFFFFF"/>
              </a:highlight>
            </a:endParaRPr>
          </a:p>
        </p:txBody>
      </p:sp>
      <p:pic>
        <p:nvPicPr>
          <p:cNvPr id="64" name="Google Shape;64;p14"/>
          <p:cNvPicPr preferRelativeResize="0"/>
          <p:nvPr/>
        </p:nvPicPr>
        <p:blipFill>
          <a:blip r:embed="rId3">
            <a:alphaModFix/>
          </a:blip>
          <a:stretch>
            <a:fillRect/>
          </a:stretch>
        </p:blipFill>
        <p:spPr>
          <a:xfrm>
            <a:off x="6744748" y="2799873"/>
            <a:ext cx="1768975" cy="1769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actually happens.</a:t>
            </a:r>
            <a:endParaRPr/>
          </a:p>
        </p:txBody>
      </p:sp>
      <p:sp>
        <p:nvSpPr>
          <p:cNvPr id="70" name="Google Shape;70;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AutoNum type="arabicPeriod"/>
            </a:pPr>
            <a:r>
              <a:rPr lang="en">
                <a:solidFill>
                  <a:schemeClr val="dk1"/>
                </a:solidFill>
                <a:highlight>
                  <a:srgbClr val="FFFFFF"/>
                </a:highlight>
              </a:rPr>
              <a:t>Analyze </a:t>
            </a:r>
            <a:endParaRPr>
              <a:solidFill>
                <a:schemeClr val="dk1"/>
              </a:solidFill>
              <a:highlight>
                <a:srgbClr val="FFFFFF"/>
              </a:highlight>
            </a:endParaRPr>
          </a:p>
          <a:p>
            <a:pPr indent="-342900" lvl="0" marL="457200" rtl="0" algn="l">
              <a:spcBef>
                <a:spcPts val="0"/>
              </a:spcBef>
              <a:spcAft>
                <a:spcPts val="0"/>
              </a:spcAft>
              <a:buClr>
                <a:schemeClr val="dk1"/>
              </a:buClr>
              <a:buSzPts val="1800"/>
              <a:buAutoNum type="arabicPeriod"/>
            </a:pPr>
            <a:r>
              <a:rPr lang="en">
                <a:solidFill>
                  <a:schemeClr val="dk1"/>
                </a:solidFill>
                <a:highlight>
                  <a:srgbClr val="FFFFFF"/>
                </a:highlight>
              </a:rPr>
              <a:t>Understand </a:t>
            </a:r>
            <a:endParaRPr>
              <a:solidFill>
                <a:schemeClr val="dk1"/>
              </a:solidFill>
              <a:highlight>
                <a:srgbClr val="FFFFFF"/>
              </a:highlight>
            </a:endParaRPr>
          </a:p>
          <a:p>
            <a:pPr indent="-342900" lvl="0" marL="457200" rtl="0" algn="l">
              <a:spcBef>
                <a:spcPts val="0"/>
              </a:spcBef>
              <a:spcAft>
                <a:spcPts val="0"/>
              </a:spcAft>
              <a:buClr>
                <a:schemeClr val="dk1"/>
              </a:buClr>
              <a:buSzPts val="1800"/>
              <a:buAutoNum type="arabicPeriod"/>
            </a:pPr>
            <a:r>
              <a:rPr lang="en">
                <a:solidFill>
                  <a:schemeClr val="dk1"/>
                </a:solidFill>
                <a:highlight>
                  <a:srgbClr val="FFFFFF"/>
                </a:highlight>
              </a:rPr>
              <a:t>Derive meaning from human language.</a:t>
            </a:r>
            <a:endParaRPr>
              <a:solidFill>
                <a:schemeClr val="dk1"/>
              </a:solidFill>
              <a:highlight>
                <a:srgbClr val="FFFFFF"/>
              </a:highlight>
            </a:endParaRPr>
          </a:p>
          <a:p>
            <a:pPr indent="-342900" lvl="0" marL="457200" rtl="0" algn="l">
              <a:spcBef>
                <a:spcPts val="0"/>
              </a:spcBef>
              <a:spcAft>
                <a:spcPts val="0"/>
              </a:spcAft>
              <a:buClr>
                <a:schemeClr val="dk1"/>
              </a:buClr>
              <a:buSzPts val="1800"/>
              <a:buAutoNum type="arabicPeriod"/>
            </a:pPr>
            <a:r>
              <a:rPr lang="en">
                <a:solidFill>
                  <a:schemeClr val="dk1"/>
                </a:solidFill>
                <a:highlight>
                  <a:srgbClr val="FFFFFF"/>
                </a:highlight>
              </a:rPr>
              <a:t>Reply in smart and useful way.</a:t>
            </a:r>
            <a:endParaRPr>
              <a:solidFill>
                <a:schemeClr val="dk1"/>
              </a:solidFill>
              <a:highlight>
                <a:srgbClr val="FFFFFF"/>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can NLP do?</a:t>
            </a:r>
            <a:endParaRPr/>
          </a:p>
        </p:txBody>
      </p:sp>
      <p:sp>
        <p:nvSpPr>
          <p:cNvPr id="76" name="Google Shape;76;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1150" lvl="0" marL="457200" rtl="0" algn="l">
              <a:lnSpc>
                <a:spcPct val="120000"/>
              </a:lnSpc>
              <a:spcBef>
                <a:spcPts val="0"/>
              </a:spcBef>
              <a:spcAft>
                <a:spcPts val="0"/>
              </a:spcAft>
              <a:buClr>
                <a:srgbClr val="101010"/>
              </a:buClr>
              <a:buSzPts val="1300"/>
              <a:buAutoNum type="arabicPeriod"/>
            </a:pPr>
            <a:r>
              <a:rPr lang="en" sz="1300">
                <a:solidFill>
                  <a:srgbClr val="101010"/>
                </a:solidFill>
              </a:rPr>
              <a:t>Information Extraction</a:t>
            </a:r>
            <a:endParaRPr sz="1300">
              <a:solidFill>
                <a:srgbClr val="101010"/>
              </a:solidFill>
            </a:endParaRPr>
          </a:p>
          <a:p>
            <a:pPr indent="-311150" lvl="0" marL="457200" rtl="0" algn="l">
              <a:lnSpc>
                <a:spcPct val="120000"/>
              </a:lnSpc>
              <a:spcBef>
                <a:spcPts val="0"/>
              </a:spcBef>
              <a:spcAft>
                <a:spcPts val="0"/>
              </a:spcAft>
              <a:buClr>
                <a:srgbClr val="101010"/>
              </a:buClr>
              <a:buSzPts val="1300"/>
              <a:buAutoNum type="arabicPeriod"/>
            </a:pPr>
            <a:r>
              <a:rPr lang="en" sz="1300">
                <a:solidFill>
                  <a:srgbClr val="101010"/>
                </a:solidFill>
              </a:rPr>
              <a:t>Summarization</a:t>
            </a:r>
            <a:endParaRPr sz="1300">
              <a:solidFill>
                <a:srgbClr val="101010"/>
              </a:solidFill>
            </a:endParaRPr>
          </a:p>
          <a:p>
            <a:pPr indent="-311150" lvl="0" marL="457200" rtl="0" algn="l">
              <a:lnSpc>
                <a:spcPct val="120000"/>
              </a:lnSpc>
              <a:spcBef>
                <a:spcPts val="0"/>
              </a:spcBef>
              <a:spcAft>
                <a:spcPts val="0"/>
              </a:spcAft>
              <a:buClr>
                <a:srgbClr val="101010"/>
              </a:buClr>
              <a:buSzPts val="1300"/>
              <a:buAutoNum type="arabicPeriod"/>
            </a:pPr>
            <a:r>
              <a:rPr lang="en" sz="1300">
                <a:solidFill>
                  <a:srgbClr val="101010"/>
                </a:solidFill>
              </a:rPr>
              <a:t>Text Classification</a:t>
            </a:r>
            <a:endParaRPr sz="1300">
              <a:solidFill>
                <a:srgbClr val="101010"/>
              </a:solidFill>
            </a:endParaRPr>
          </a:p>
          <a:p>
            <a:pPr indent="-311150" lvl="0" marL="457200" rtl="0" algn="l">
              <a:lnSpc>
                <a:spcPct val="120000"/>
              </a:lnSpc>
              <a:spcBef>
                <a:spcPts val="0"/>
              </a:spcBef>
              <a:spcAft>
                <a:spcPts val="0"/>
              </a:spcAft>
              <a:buClr>
                <a:srgbClr val="101010"/>
              </a:buClr>
              <a:buSzPts val="1300"/>
              <a:buAutoNum type="arabicPeriod"/>
            </a:pPr>
            <a:r>
              <a:rPr lang="en" sz="1300">
                <a:solidFill>
                  <a:srgbClr val="101010"/>
                </a:solidFill>
              </a:rPr>
              <a:t>Speech Recognition</a:t>
            </a:r>
            <a:endParaRPr sz="1300">
              <a:solidFill>
                <a:srgbClr val="101010"/>
              </a:solidFill>
            </a:endParaRPr>
          </a:p>
          <a:p>
            <a:pPr indent="-311150" lvl="0" marL="457200" rtl="0" algn="l">
              <a:lnSpc>
                <a:spcPct val="120000"/>
              </a:lnSpc>
              <a:spcBef>
                <a:spcPts val="0"/>
              </a:spcBef>
              <a:spcAft>
                <a:spcPts val="0"/>
              </a:spcAft>
              <a:buClr>
                <a:srgbClr val="101010"/>
              </a:buClr>
              <a:buSzPts val="1300"/>
              <a:buAutoNum type="arabicPeriod"/>
            </a:pPr>
            <a:r>
              <a:rPr lang="en" sz="1300">
                <a:solidFill>
                  <a:srgbClr val="101010"/>
                </a:solidFill>
              </a:rPr>
              <a:t>Question Answering</a:t>
            </a:r>
            <a:endParaRPr sz="1300">
              <a:solidFill>
                <a:srgbClr val="101010"/>
              </a:solidFill>
            </a:endParaRPr>
          </a:p>
          <a:p>
            <a:pPr indent="0" lvl="0" marL="0" rtl="0" algn="l">
              <a:lnSpc>
                <a:spcPct val="120000"/>
              </a:lnSpc>
              <a:spcBef>
                <a:spcPts val="0"/>
              </a:spcBef>
              <a:spcAft>
                <a:spcPts val="0"/>
              </a:spcAft>
              <a:buNone/>
            </a:pPr>
            <a:r>
              <a:t/>
            </a:r>
            <a:endParaRPr b="1" sz="1300">
              <a:solidFill>
                <a:srgbClr val="10101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Algorithms</a:t>
            </a:r>
            <a:endParaRPr/>
          </a:p>
        </p:txBody>
      </p:sp>
      <p:sp>
        <p:nvSpPr>
          <p:cNvPr id="82" name="Google Shape;82;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actually use this term when we don’t want to explain what’s actually happening.</a:t>
            </a:r>
            <a:endParaRPr/>
          </a:p>
          <a:p>
            <a:pPr indent="-342900" lvl="0" marL="457200" rtl="0" algn="l">
              <a:spcBef>
                <a:spcPts val="1600"/>
              </a:spcBef>
              <a:spcAft>
                <a:spcPts val="0"/>
              </a:spcAft>
              <a:buSzPts val="1800"/>
              <a:buAutoNum type="arabicPeriod"/>
            </a:pPr>
            <a:r>
              <a:rPr lang="en"/>
              <a:t>Probabilistic language models based on n-grams recover a surprising amount of information about a language. They can perform well on such diverse tasks as language, identification, spelling correction, genre classification, and named-entity recognition.</a:t>
            </a:r>
            <a:endParaRPr/>
          </a:p>
          <a:p>
            <a:pPr indent="-342900" lvl="0" marL="457200" rtl="0" algn="l">
              <a:spcBef>
                <a:spcPts val="0"/>
              </a:spcBef>
              <a:spcAft>
                <a:spcPts val="0"/>
              </a:spcAft>
              <a:buSzPts val="1800"/>
              <a:buAutoNum type="arabicPeriod"/>
            </a:pPr>
            <a:r>
              <a:rPr lang="en"/>
              <a:t>Text classification can be done with naive Bayes n-gram models or with any of the classification algorithms we have previously discussed. Classification can also be seen as a problem in data compression.</a:t>
            </a:r>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Continued…(Just a lil more.)</a:t>
            </a:r>
            <a:endParaRPr/>
          </a:p>
        </p:txBody>
      </p:sp>
      <p:sp>
        <p:nvSpPr>
          <p:cNvPr id="88" name="Google Shape;88;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 Information retrieval systems use a very simple language model based on bags of words, yet still manage to perform well in terms of recall and precision on very large corpora of text. On Web corpora, link-analysis algorithms improve performance.</a:t>
            </a:r>
            <a:endParaRPr/>
          </a:p>
          <a:p>
            <a:pPr indent="0" lvl="0" marL="0" rtl="0" algn="l">
              <a:spcBef>
                <a:spcPts val="1600"/>
              </a:spcBef>
              <a:spcAft>
                <a:spcPts val="0"/>
              </a:spcAft>
              <a:buNone/>
            </a:pPr>
            <a:r>
              <a:rPr lang="en"/>
              <a:t>4. Information-extraction systems use a more complex model that includes limited notions of syntax and semantics in the form of templates. They can be built from finite state automata, HMMs, or conditional random fields, and can be learned from examples.</a:t>
            </a:r>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Problems we are facing...</a:t>
            </a:r>
            <a:endParaRPr/>
          </a:p>
        </p:txBody>
      </p:sp>
      <p:sp>
        <p:nvSpPr>
          <p:cNvPr id="94" name="Google Shape;94;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Although they never end, let’s just make a list of few.</a:t>
            </a:r>
            <a:endParaRPr/>
          </a:p>
          <a:p>
            <a:pPr indent="-342900" lvl="0" marL="457200" rtl="0" algn="l">
              <a:spcBef>
                <a:spcPts val="1600"/>
              </a:spcBef>
              <a:spcAft>
                <a:spcPts val="0"/>
              </a:spcAft>
              <a:buSzPts val="1800"/>
              <a:buAutoNum type="arabicPeriod"/>
            </a:pPr>
            <a:r>
              <a:rPr lang="en"/>
              <a:t>Tagging content.</a:t>
            </a:r>
            <a:endParaRPr/>
          </a:p>
          <a:p>
            <a:pPr indent="-342900" lvl="0" marL="457200" rtl="0" algn="l">
              <a:spcBef>
                <a:spcPts val="0"/>
              </a:spcBef>
              <a:spcAft>
                <a:spcPts val="0"/>
              </a:spcAft>
              <a:buSzPts val="1800"/>
              <a:buAutoNum type="arabicPeriod"/>
            </a:pPr>
            <a:r>
              <a:rPr lang="en"/>
              <a:t>Summarizing content.</a:t>
            </a:r>
            <a:endParaRPr/>
          </a:p>
          <a:p>
            <a:pPr indent="-342900" lvl="0" marL="457200" rtl="0" algn="l">
              <a:spcBef>
                <a:spcPts val="0"/>
              </a:spcBef>
              <a:spcAft>
                <a:spcPts val="0"/>
              </a:spcAft>
              <a:buSzPts val="1800"/>
              <a:buAutoNum type="arabicPeriod"/>
            </a:pPr>
            <a:r>
              <a:rPr lang="en"/>
              <a:t>Content Duplicacy.</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How </a:t>
            </a:r>
            <a:r>
              <a:rPr lang="en" sz="4800"/>
              <a:t>big</a:t>
            </a:r>
            <a:r>
              <a:rPr lang="en" sz="2400"/>
              <a:t> is the problem?</a:t>
            </a:r>
            <a:endParaRPr sz="2400"/>
          </a:p>
        </p:txBody>
      </p:sp>
      <p:sp>
        <p:nvSpPr>
          <p:cNvPr id="100" name="Google Shape;100;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The Post publishes an average of 1,200 stories, graphics, and videos per day.</a:t>
            </a:r>
            <a:endParaRPr/>
          </a:p>
          <a:p>
            <a:pPr indent="-342900" lvl="0" marL="457200" rtl="0" algn="l">
              <a:spcBef>
                <a:spcPts val="0"/>
              </a:spcBef>
              <a:spcAft>
                <a:spcPts val="0"/>
              </a:spcAft>
              <a:buSzPts val="1800"/>
              <a:buAutoNum type="arabicPeriod"/>
            </a:pPr>
            <a:r>
              <a:rPr lang="en"/>
              <a:t>At 15 million products, Amazon India has highest number of products.</a:t>
            </a:r>
            <a:endParaRPr/>
          </a:p>
          <a:p>
            <a:pPr indent="-342900" lvl="0" marL="457200" rtl="0" algn="l">
              <a:spcBef>
                <a:spcPts val="0"/>
              </a:spcBef>
              <a:spcAft>
                <a:spcPts val="0"/>
              </a:spcAft>
              <a:buSzPts val="1800"/>
              <a:buAutoNum type="arabicPeriod"/>
            </a:pPr>
            <a:r>
              <a:rPr lang="en"/>
              <a:t>“NYTimes.com publishes roughly 150 articles a day (Monday-Saturday), 250 articles on Sunday and 65 blog posts per day,”</a:t>
            </a:r>
            <a:endParaRPr/>
          </a:p>
          <a:p>
            <a:pPr indent="-342900" lvl="0" marL="457200" rtl="0" algn="l">
              <a:spcBef>
                <a:spcPts val="0"/>
              </a:spcBef>
              <a:spcAft>
                <a:spcPts val="0"/>
              </a:spcAft>
              <a:buSzPts val="1800"/>
              <a:buAutoNum type="arabicPeriod"/>
            </a:pPr>
            <a:r>
              <a:rPr lang="en"/>
              <a:t>Google now processes over 40,000 search queries every second on average (visualize them here), which translates to over 3.5 billion searches per day and 1.2 trillion searches per year worldwide.Till when they will be able to provide nice recommendation.</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these are solved in a Drupal website?</a:t>
            </a:r>
            <a:endParaRPr/>
          </a:p>
          <a:p>
            <a:pPr indent="0" lvl="0" marL="0" rtl="0" algn="l">
              <a:spcBef>
                <a:spcPts val="0"/>
              </a:spcBef>
              <a:spcAft>
                <a:spcPts val="0"/>
              </a:spcAft>
              <a:buNone/>
            </a:pPr>
            <a:r>
              <a:t/>
            </a:r>
            <a:endParaRPr/>
          </a:p>
        </p:txBody>
      </p:sp>
      <p:sp>
        <p:nvSpPr>
          <p:cNvPr id="106" name="Google Shape;106;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Traditional methods.</a:t>
            </a:r>
            <a:endParaRPr/>
          </a:p>
          <a:p>
            <a:pPr indent="-342900" lvl="0" marL="457200" rtl="0" algn="l">
              <a:spcBef>
                <a:spcPts val="1600"/>
              </a:spcBef>
              <a:spcAft>
                <a:spcPts val="0"/>
              </a:spcAft>
              <a:buSzPts val="1800"/>
              <a:buAutoNum type="arabicPeriod"/>
            </a:pPr>
            <a:r>
              <a:rPr lang="en"/>
              <a:t>Content with similar tags is used to show related content? </a:t>
            </a:r>
            <a:endParaRPr/>
          </a:p>
          <a:p>
            <a:pPr indent="0" lvl="0" marL="0" rtl="0" algn="l">
              <a:spcBef>
                <a:spcPts val="1600"/>
              </a:spcBef>
              <a:spcAft>
                <a:spcPts val="0"/>
              </a:spcAft>
              <a:buNone/>
            </a:pPr>
            <a:r>
              <a:rPr lang="en"/>
              <a:t>Disadvantages : Not possible with large content, tags duplicacy, difficult to remember all the tags, time needed for tagging.</a:t>
            </a:r>
            <a:endParaRPr/>
          </a:p>
          <a:p>
            <a:pPr indent="0" lvl="0" marL="0" rtl="0" algn="l">
              <a:spcBef>
                <a:spcPts val="1600"/>
              </a:spcBef>
              <a:spcAft>
                <a:spcPts val="1600"/>
              </a:spcAft>
              <a:buNone/>
            </a:pPr>
            <a:r>
              <a:rPr lang="en"/>
              <a:t>2. Use first few words/characters as a summary.</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