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93" r:id="rId3"/>
    <p:sldMasterId id="2147483694" r:id="rId4"/>
    <p:sldMasterId id="2147483695" r:id="rId5"/>
    <p:sldMasterId id="214748369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5143500" cx="9144000"/>
  <p:notesSz cx="6858000" cy="9144000"/>
  <p:embeddedFontLst>
    <p:embeddedFont>
      <p:font typeface="Montserrat"/>
      <p:regular r:id="rId42"/>
      <p:bold r:id="rId43"/>
      <p:italic r:id="rId44"/>
      <p:boldItalic r:id="rId45"/>
    </p:embeddedFont>
    <p:embeddedFont>
      <p:font typeface="Cabin"/>
      <p:regular r:id="rId46"/>
      <p:bold r:id="rId47"/>
      <p:italic r:id="rId48"/>
      <p:boldItalic r:id="rId49"/>
    </p:embeddedFont>
    <p:embeddedFont>
      <p:font typeface="Helvetica Neue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font" Target="fonts/Montserrat-regular.fntdata"/><Relationship Id="rId41" Type="http://schemas.openxmlformats.org/officeDocument/2006/relationships/slide" Target="slides/slide34.xml"/><Relationship Id="rId44" Type="http://schemas.openxmlformats.org/officeDocument/2006/relationships/font" Target="fonts/Montserrat-italic.fntdata"/><Relationship Id="rId43" Type="http://schemas.openxmlformats.org/officeDocument/2006/relationships/font" Target="fonts/Montserrat-bold.fntdata"/><Relationship Id="rId46" Type="http://schemas.openxmlformats.org/officeDocument/2006/relationships/font" Target="fonts/Cabin-regular.fntdata"/><Relationship Id="rId45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48" Type="http://schemas.openxmlformats.org/officeDocument/2006/relationships/font" Target="fonts/Cabin-italic.fntdata"/><Relationship Id="rId47" Type="http://schemas.openxmlformats.org/officeDocument/2006/relationships/font" Target="fonts/Cabin-bold.fntdata"/><Relationship Id="rId49" Type="http://schemas.openxmlformats.org/officeDocument/2006/relationships/font" Target="fonts/Cabin-bold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HelveticaNeue-bold.fntdata"/><Relationship Id="rId50" Type="http://schemas.openxmlformats.org/officeDocument/2006/relationships/font" Target="fonts/HelveticaNeue-regular.fntdata"/><Relationship Id="rId53" Type="http://schemas.openxmlformats.org/officeDocument/2006/relationships/font" Target="fonts/HelveticaNeue-boldItalic.fntdata"/><Relationship Id="rId52" Type="http://schemas.openxmlformats.org/officeDocument/2006/relationships/font" Target="fonts/HelveticaNeue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ceb242b4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ceb242b4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95e3ceb99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95e3ceb99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ways of assembling the group home page and its content.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Templating of a group microsite will often (almost always) include navigation specific to the microsite.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Customizing the group and any additional content itself can be done in multiple ways. We’re going to talk about 2 which use the layout builder and one with just paragraph fields, but you can easily combine all 3 to build your pages for maximum flexibility.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200"/>
              <a:buFont typeface="Montserrat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63cff39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3563cff39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63cff39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3563cff39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5dccd2adb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5dccd2adb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735c39cb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3735c39cb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735c39cb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g3735c39cb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63b98525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g363b98525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95e3ceb9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595e3ceb9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69e907c1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369e907c1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63b98525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363b98525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63b98525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g363b98525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dccd2adb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5dccd2adb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dccd2adb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g5dccd2adb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5dccd2adb3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g5dccd2adb3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609e017de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609e017de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609e017d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609e017d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if you don’t use the auto-create option and manually add menus in dev for testing, this is problematic.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d60cf701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5d60cf701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if you don’t use the auto-create option and manually add menus in dev for testing, this is </a:t>
            </a:r>
            <a:r>
              <a:rPr lang="en"/>
              <a:t>problematic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dccd2adb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dccd2adb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if you don’t use the auto-create option and manually add menus in dev for testing, this is problematic.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d44712db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5d44712db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/>
              <a:t>WE’RE HIRING!!</a:t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5dccd2adb3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5dccd2adb3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if you don’t use the auto-create option and manually add menus in dev for testing, this is problematic.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5dccd2adb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5dccd2adb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if you don’t use the auto-create option and manually add menus in dev for testing, this is problematic.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5dccd2adb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5dccd2adb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if you don’t use the auto-create option and manually add menus in dev for testing, this is problematic.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69e907c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g369e907c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8:notes"/>
          <p:cNvSpPr/>
          <p:nvPr>
            <p:ph idx="2" type="sldImg"/>
          </p:nvPr>
        </p:nvSpPr>
        <p:spPr>
          <a:xfrm>
            <a:off x="889000" y="685800"/>
            <a:ext cx="507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/>
              <a:t>WE’RE HIRING!!</a:t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dccd2adb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5dccd2adb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95e3ceb99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95e3ceb99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95e3ceb99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95e3ceb9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ee310dc6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ee310dc6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Mission Area of the USGS site could be called a “microsite”, with its sidenav keeping the visitor within the context of the MA they’re browsing until they decide to browse outside using top nav.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ceb242b4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ceb242b4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ceb242b4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ceb242b4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2585125"/>
            <a:ext cx="85206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52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5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8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4468488" y="4663225"/>
            <a:ext cx="38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</a:t>
            </a:r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311700" y="1110675"/>
            <a:ext cx="8520600" cy="3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</a:t>
            </a: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</a:t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ctrTitle"/>
          </p:nvPr>
        </p:nvSpPr>
        <p:spPr>
          <a:xfrm>
            <a:off x="311700" y="2585125"/>
            <a:ext cx="85206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52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" type="subTitle"/>
          </p:nvPr>
        </p:nvSpPr>
        <p:spPr>
          <a:xfrm>
            <a:off x="311700" y="35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8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0" y="0"/>
            <a:ext cx="9144000" cy="45483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Font typeface="Montserrat"/>
              <a:buNone/>
              <a:defRPr b="0" i="0" sz="3600" u="none" cap="none" strike="noStrike">
                <a:solidFill>
                  <a:srgbClr val="F6F5F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4468488" y="4663225"/>
            <a:ext cx="38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B5B2A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7" name="Google Shape;97;p17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50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4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50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2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None/>
              <a:defRPr b="0" i="0" sz="21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50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50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9144000" cy="45483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Font typeface="Montserrat"/>
              <a:buNone/>
              <a:defRPr b="0" i="0" sz="3600" u="none" cap="none" strike="noStrike">
                <a:solidFill>
                  <a:srgbClr val="F6F5F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B5B2A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3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120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50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</a:t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50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ctrTitle"/>
          </p:nvPr>
        </p:nvSpPr>
        <p:spPr>
          <a:xfrm>
            <a:off x="311700" y="2585125"/>
            <a:ext cx="85206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52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9" name="Google Shape;139;p25"/>
          <p:cNvSpPr txBox="1"/>
          <p:nvPr>
            <p:ph idx="1" type="subTitle"/>
          </p:nvPr>
        </p:nvSpPr>
        <p:spPr>
          <a:xfrm>
            <a:off x="311700" y="35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8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/>
          <p:nvPr/>
        </p:nvSpPr>
        <p:spPr>
          <a:xfrm>
            <a:off x="0" y="0"/>
            <a:ext cx="9144000" cy="45483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Font typeface="Montserrat"/>
              <a:buNone/>
              <a:defRPr b="0" i="0" sz="3600" u="none" cap="none" strike="noStrike">
                <a:solidFill>
                  <a:srgbClr val="F6F5F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3" name="Google Shape;143;p26"/>
          <p:cNvSpPr txBox="1"/>
          <p:nvPr>
            <p:ph idx="12" type="sldNum"/>
          </p:nvPr>
        </p:nvSpPr>
        <p:spPr>
          <a:xfrm>
            <a:off x="4468488" y="4663225"/>
            <a:ext cx="38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6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B5B2A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5" name="Google Shape;145;p26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0" name="Google Shape;150;p27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6" name="Google Shape;156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64" name="Google Shape;16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4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8" name="Google Shape;168;p30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3" name="Google Shape;173;p31"/>
          <p:cNvSpPr txBox="1"/>
          <p:nvPr>
            <p:ph idx="12" type="sldNum"/>
          </p:nvPr>
        </p:nvSpPr>
        <p:spPr>
          <a:xfrm>
            <a:off x="4468488" y="4663225"/>
            <a:ext cx="380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75" name="Google Shape;17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2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9" name="Google Shape;179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None/>
              <a:defRPr b="0" i="0" sz="21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0" name="Google Shape;180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1" name="Google Shape;181;p32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32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83" name="Google Shape;18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2" name="Google Shape;22;p4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6" name="Google Shape;186;p33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88" name="Google Shape;18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120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2" name="Google Shape;192;p34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34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94" name="Google Shape;19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35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2016 Mobomo Inc. All rights reserved. Confidential. </a:t>
            </a:r>
            <a:endParaRPr/>
          </a:p>
        </p:txBody>
      </p:sp>
      <p:pic>
        <p:nvPicPr>
          <p:cNvPr id="198" name="Google Shape;19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575" y="4587025"/>
            <a:ext cx="393600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5" name="Google Shape;20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Google Shape;206;p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9" name="Google Shape;209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" name="Google Shape;213;p3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6" name="Google Shape;216;p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Google Shape;217;p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p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1" name="Google Shape;221;p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4" name="Google Shape;224;p4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Google Shape;225;p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8" name="Google Shape;228;p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200"/>
              <a:buFont typeface="Montserrat"/>
              <a:buChar char="■"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5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2" name="Google Shape;232;p4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4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Google Shape;234;p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0" name="Google Shape;240;p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4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Dark">
  <p:cSld name="Cover Dark">
    <p:bg>
      <p:bgPr>
        <a:solidFill>
          <a:srgbClr val="140F00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94683" y="1682712"/>
            <a:ext cx="4354500" cy="11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8"/>
          <p:cNvSpPr/>
          <p:nvPr/>
        </p:nvSpPr>
        <p:spPr>
          <a:xfrm>
            <a:off x="2116" y="5084444"/>
            <a:ext cx="9144000" cy="687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24550" lIns="24550" spcFirstLastPara="1" rIns="24550" wrap="square" tIns="24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Helvetica Neue"/>
              <a:buNone/>
            </a:pPr>
            <a:r>
              <a:t/>
            </a:r>
            <a:endParaRPr b="0" i="0" sz="2000" u="none" cap="none" strike="noStrike">
              <a:solidFill>
                <a:srgbClr val="D03A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Google Shape;247;p48"/>
          <p:cNvSpPr txBox="1"/>
          <p:nvPr>
            <p:ph idx="12" type="sldNum"/>
          </p:nvPr>
        </p:nvSpPr>
        <p:spPr>
          <a:xfrm>
            <a:off x="4479528" y="4897755"/>
            <a:ext cx="184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550" lIns="24550" spcFirstLastPara="1" rIns="24550" wrap="square" tIns="245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 You Dark">
  <p:cSld name="Thank You Dark">
    <p:bg>
      <p:bgPr>
        <a:solidFill>
          <a:srgbClr val="140F00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1033" y="1682712"/>
            <a:ext cx="4354500" cy="11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9"/>
          <p:cNvSpPr/>
          <p:nvPr/>
        </p:nvSpPr>
        <p:spPr>
          <a:xfrm>
            <a:off x="2116" y="5084444"/>
            <a:ext cx="9144000" cy="68700"/>
          </a:xfrm>
          <a:prstGeom prst="rect">
            <a:avLst/>
          </a:prstGeom>
          <a:solidFill>
            <a:srgbClr val="D03A00"/>
          </a:solidFill>
          <a:ln>
            <a:noFill/>
          </a:ln>
        </p:spPr>
        <p:txBody>
          <a:bodyPr anchorCtr="0" anchor="ctr" bIns="24550" lIns="24550" spcFirstLastPara="1" rIns="24550" wrap="square" tIns="24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Helvetica Neue"/>
              <a:buNone/>
            </a:pPr>
            <a:r>
              <a:t/>
            </a:r>
            <a:endParaRPr b="0" i="0" sz="2000" u="none" cap="none" strike="noStrike">
              <a:solidFill>
                <a:srgbClr val="D03A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49"/>
          <p:cNvSpPr/>
          <p:nvPr/>
        </p:nvSpPr>
        <p:spPr>
          <a:xfrm>
            <a:off x="280458" y="3741748"/>
            <a:ext cx="85833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Font typeface="Helvetica Neue"/>
              <a:buNone/>
            </a:pPr>
            <a:r>
              <a:rPr b="0" i="0" lang="en" sz="2000" u="none" cap="none" strike="noStrike">
                <a:solidFill>
                  <a:srgbClr val="F6F5F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r>
              <a:rPr b="0" i="0" lang="en" sz="2000" u="none" cap="none" strike="noStrike">
                <a:solidFill>
                  <a:srgbClr val="D03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Gracias   </a:t>
            </a:r>
            <a:r>
              <a:rPr b="0" i="0" lang="en" sz="2000" u="none" cap="none" strike="noStrike">
                <a:solidFill>
                  <a:srgbClr val="FFCD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Merci</a:t>
            </a:r>
            <a:r>
              <a:rPr b="0" i="0" lang="en" sz="2000" u="none" cap="none" strike="noStrike">
                <a:solidFill>
                  <a:srgbClr val="D03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b="0" i="0" lang="en" sz="2000" u="none" cap="none" strike="noStrike">
                <a:solidFill>
                  <a:srgbClr val="3A75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Danke </a:t>
            </a:r>
            <a:r>
              <a:rPr b="0" i="0" lang="en" sz="2000" u="none" cap="none" strike="noStrike">
                <a:solidFill>
                  <a:srgbClr val="D03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b="0" i="0" lang="en" sz="2000" u="none" cap="none" strike="noStrike">
                <a:solidFill>
                  <a:srgbClr val="A0A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谢谢</a:t>
            </a:r>
            <a:r>
              <a:rPr b="0" i="0" lang="en" sz="2000" u="none" cap="none" strike="noStrike">
                <a:solidFill>
                  <a:srgbClr val="D03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b="0" i="0" lang="en" sz="2000" u="none" cap="none" strike="noStrike">
                <a:solidFill>
                  <a:srgbClr val="AC65A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ありがとう</a:t>
            </a:r>
            <a:endParaRPr/>
          </a:p>
        </p:txBody>
      </p:sp>
      <p:sp>
        <p:nvSpPr>
          <p:cNvPr id="252" name="Google Shape;252;p49"/>
          <p:cNvSpPr txBox="1"/>
          <p:nvPr>
            <p:ph idx="12" type="sldNum"/>
          </p:nvPr>
        </p:nvSpPr>
        <p:spPr>
          <a:xfrm>
            <a:off x="4479528" y="4897755"/>
            <a:ext cx="1842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550" lIns="24550" spcFirstLastPara="1" rIns="24550" wrap="square" tIns="245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  <a:defRPr b="0" i="0" sz="10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4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Google Shape;40;p7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8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46" name="Google Shape;4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42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None/>
              <a:defRPr b="0" i="0" sz="2100" u="none" cap="none" strike="noStrike">
                <a:solidFill>
                  <a:srgbClr val="D03A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9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120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0"/>
          <p:cNvSpPr txBox="1"/>
          <p:nvPr/>
        </p:nvSpPr>
        <p:spPr>
          <a:xfrm>
            <a:off x="167800" y="4717225"/>
            <a:ext cx="31353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ontserrat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Copyright ⓒ </a:t>
            </a:r>
            <a:r>
              <a:rPr lang="en" sz="700">
                <a:latin typeface="Montserrat"/>
                <a:ea typeface="Montserrat"/>
                <a:cs typeface="Montserrat"/>
                <a:sym typeface="Montserrat"/>
              </a:rPr>
              <a:t>2019</a:t>
            </a:r>
            <a:r>
              <a:rPr b="0" i="0" lang="en" sz="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Mobomo Inc. All rights reserved. Confidential. </a:t>
            </a:r>
            <a:endParaRPr/>
          </a:p>
        </p:txBody>
      </p:sp>
      <p:pic>
        <p:nvPicPr>
          <p:cNvPr id="60" name="Google Shape;6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3750" y="4663224"/>
            <a:ext cx="6748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F5F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F5F4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93750" y="4663224"/>
            <a:ext cx="675000" cy="393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F5F4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SzPts val="1400"/>
              <a:buFont typeface="Montserrat"/>
              <a:buNone/>
              <a:defRPr b="0" i="0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03A00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D03A00"/>
              </a:buClr>
              <a:buSzPts val="14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4297658" y="46632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Montserrat"/>
              <a:buNone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1" name="Google Shape;20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650" lIns="91650" spcFirstLastPara="1" rIns="91650" wrap="square" tIns="916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GkiCLJk5n0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youtube.com/watch?v=GkiCLJk5n0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Relationship Id="rId4" Type="http://schemas.openxmlformats.org/officeDocument/2006/relationships/image" Target="../media/image25.png"/><Relationship Id="rId5" Type="http://schemas.openxmlformats.org/officeDocument/2006/relationships/image" Target="../media/image35.png"/><Relationship Id="rId6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drupal.org/project/group/issues/2842999" TargetMode="External"/><Relationship Id="rId4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drupal.org/project/menu_link" TargetMode="External"/><Relationship Id="rId4" Type="http://schemas.openxmlformats.org/officeDocument/2006/relationships/hyperlink" Target="https://www.drupal.org/project/group/issues/2829966" TargetMode="External"/><Relationship Id="rId5" Type="http://schemas.openxmlformats.org/officeDocument/2006/relationships/hyperlink" Target="https://www.drupal.org/project/group/issues/3030127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drupal.org/project/config_split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drupal.org/project/group/issues/2906085" TargetMode="External"/></Relationships>
</file>

<file path=ppt/slides/_rels/slide33.xml.rels><?xml version="1.0" encoding="UTF-8" standalone="yes"?><Relationships xmlns="http://schemas.openxmlformats.org/package/2006/relationships"><Relationship Id="rId11" Type="http://schemas.openxmlformats.org/officeDocument/2006/relationships/hyperlink" Target="https://modulesunraveled.com/podcast/158-using-group-module-alternative-organic-groups-drupal-7-and-8-kristiaan-van-den-eynde" TargetMode="External"/><Relationship Id="rId10" Type="http://schemas.openxmlformats.org/officeDocument/2006/relationships/hyperlink" Target="https://www.youtube.com/watch?v=8y1ulWKRzWQ" TargetMode="External"/><Relationship Id="rId13" Type="http://schemas.openxmlformats.org/officeDocument/2006/relationships/hyperlink" Target="https://dev.acquia.com/blog/drupal-8-module-of-the-week-group/31/01/2017/17576" TargetMode="External"/><Relationship Id="rId12" Type="http://schemas.openxmlformats.org/officeDocument/2006/relationships/hyperlink" Target="https://www.optasy.com/blog/group-module-setting-user-groups-now-easier-ever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drupalgovcon.org/2018/program/sessions/d8-group-module" TargetMode="External"/><Relationship Id="rId4" Type="http://schemas.openxmlformats.org/officeDocument/2006/relationships/hyperlink" Target="https://www.deeson.co.uk/labs/group-alternative-organic-groups" TargetMode="External"/><Relationship Id="rId9" Type="http://schemas.openxmlformats.org/officeDocument/2006/relationships/hyperlink" Target="https://www.youtube.com/watch?v=fcekC5zQruQ" TargetMode="External"/><Relationship Id="rId15" Type="http://schemas.openxmlformats.org/officeDocument/2006/relationships/hyperlink" Target="https://www.drupalcampatlanta.com/2017/sessions/taxonomy-organic-groups" TargetMode="External"/><Relationship Id="rId14" Type="http://schemas.openxmlformats.org/officeDocument/2006/relationships/hyperlink" Target="https://www.youtube.com/watch?v=iOykTNYyWjE" TargetMode="External"/><Relationship Id="rId5" Type="http://schemas.openxmlformats.org/officeDocument/2006/relationships/hyperlink" Target="https://www.ostraining.com/blog/drupal/group-module" TargetMode="External"/><Relationship Id="rId6" Type="http://schemas.openxmlformats.org/officeDocument/2006/relationships/hyperlink" Target="https://www.phase2technology.com/blog/building-community-sites-drupal-8-guide-d8-modules-community-support-sites" TargetMode="External"/><Relationship Id="rId7" Type="http://schemas.openxmlformats.org/officeDocument/2006/relationships/hyperlink" Target="https://dev.acquia.com/blog/drupal-8-module-of-the-week-group/31/01/2017/17576" TargetMode="External"/><Relationship Id="rId8" Type="http://schemas.openxmlformats.org/officeDocument/2006/relationships/hyperlink" Target="https://www.youtube.com/watch?v=GkiCLJk5n0s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usgs.gov/mission-areas/core-science-system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drupal.org/project/group/issues/2752603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0"/>
          <p:cNvSpPr txBox="1"/>
          <p:nvPr>
            <p:ph idx="1" type="subTitle"/>
          </p:nvPr>
        </p:nvSpPr>
        <p:spPr>
          <a:xfrm>
            <a:off x="311700" y="3575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Combining the Power of the D8 Group and Paragraphs Modules</a:t>
            </a:r>
            <a:endParaRPr/>
          </a:p>
        </p:txBody>
      </p:sp>
      <p:sp>
        <p:nvSpPr>
          <p:cNvPr id="258" name="Google Shape;258;p50"/>
          <p:cNvSpPr txBox="1"/>
          <p:nvPr>
            <p:ph type="ctrTitle"/>
          </p:nvPr>
        </p:nvSpPr>
        <p:spPr>
          <a:xfrm>
            <a:off x="311700" y="2585125"/>
            <a:ext cx="85206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</a:pPr>
            <a:r>
              <a:rPr lang="en"/>
              <a:t>Flexible Microsites</a:t>
            </a:r>
            <a:endParaRPr/>
          </a:p>
        </p:txBody>
      </p:sp>
      <p:sp>
        <p:nvSpPr>
          <p:cNvPr id="259" name="Google Shape;259;p50"/>
          <p:cNvSpPr txBox="1"/>
          <p:nvPr/>
        </p:nvSpPr>
        <p:spPr>
          <a:xfrm>
            <a:off x="812125" y="411475"/>
            <a:ext cx="6237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0" name="Google Shape;26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7423" y="228600"/>
            <a:ext cx="4829160" cy="28166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50"/>
          <p:cNvSpPr txBox="1"/>
          <p:nvPr/>
        </p:nvSpPr>
        <p:spPr>
          <a:xfrm>
            <a:off x="5459325" y="4532025"/>
            <a:ext cx="34359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Font typeface="Montserrat"/>
              <a:buNone/>
            </a:pPr>
            <a:r>
              <a:rPr lang="en">
                <a:solidFill>
                  <a:srgbClr val="B5B2AF"/>
                </a:solidFill>
                <a:latin typeface="Montserrat"/>
                <a:ea typeface="Montserrat"/>
                <a:cs typeface="Montserrat"/>
                <a:sym typeface="Montserrat"/>
              </a:rPr>
              <a:t>Drupal Camp ATL 2019</a:t>
            </a:r>
            <a:endParaRPr/>
          </a:p>
        </p:txBody>
      </p:sp>
      <p:pic>
        <p:nvPicPr>
          <p:cNvPr id="262" name="Google Shape;26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99688"/>
            <a:ext cx="1023450" cy="11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9"/>
          <p:cNvSpPr txBox="1"/>
          <p:nvPr>
            <p:ph idx="2" type="body"/>
          </p:nvPr>
        </p:nvSpPr>
        <p:spPr>
          <a:xfrm>
            <a:off x="4846350" y="179825"/>
            <a:ext cx="4197600" cy="48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Modules providing essential group content plugins/functionality</a:t>
            </a:r>
            <a:endParaRPr b="1" sz="14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Group menu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Group media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Group taxonomy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Menu link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Honorable Mention</a:t>
            </a:r>
            <a:endParaRPr b="1" sz="14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Group domain - custom URL pointed to a Group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Block Visibility Group - combine multiple, advanced conditions for block visibility</a:t>
            </a:r>
            <a:endParaRPr/>
          </a:p>
        </p:txBody>
      </p:sp>
      <p:sp>
        <p:nvSpPr>
          <p:cNvPr id="321" name="Google Shape;321;p5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D8</a:t>
            </a:r>
            <a:endParaRPr/>
          </a:p>
        </p:txBody>
      </p:sp>
      <p:sp>
        <p:nvSpPr>
          <p:cNvPr id="322" name="Google Shape;322;p5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and extended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helper modules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Templating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and/or Customization</a:t>
            </a:r>
            <a:endParaRPr/>
          </a:p>
        </p:txBody>
      </p:sp>
      <p:sp>
        <p:nvSpPr>
          <p:cNvPr id="328" name="Google Shape;328;p60"/>
          <p:cNvSpPr txBox="1"/>
          <p:nvPr>
            <p:ph idx="2" type="body"/>
          </p:nvPr>
        </p:nvSpPr>
        <p:spPr>
          <a:xfrm>
            <a:off x="4892600" y="76200"/>
            <a:ext cx="4117200" cy="496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Flexibility</a:t>
            </a:r>
            <a:r>
              <a:rPr b="1" lang="en">
                <a:solidFill>
                  <a:schemeClr val="dk1"/>
                </a:solidFill>
              </a:rPr>
              <a:t> (least to most?)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■"/>
            </a:pPr>
            <a:r>
              <a:rPr b="1" lang="en">
                <a:solidFill>
                  <a:schemeClr val="dk1"/>
                </a:solidFill>
              </a:rPr>
              <a:t>Fields</a:t>
            </a:r>
            <a:r>
              <a:rPr lang="en">
                <a:solidFill>
                  <a:schemeClr val="dk1"/>
                </a:solidFill>
              </a:rPr>
              <a:t> - top to bottom display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b="1" lang="en">
                <a:solidFill>
                  <a:schemeClr val="dk1"/>
                </a:solidFill>
              </a:rPr>
              <a:t>Layout Builder </a:t>
            </a:r>
            <a:r>
              <a:rPr lang="en">
                <a:solidFill>
                  <a:schemeClr val="dk1"/>
                </a:solidFill>
              </a:rPr>
              <a:t>- entity templates w/individual fields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b="1" lang="en">
                <a:solidFill>
                  <a:schemeClr val="dk1"/>
                </a:solidFill>
              </a:rPr>
              <a:t>Layout Builder</a:t>
            </a:r>
            <a:r>
              <a:rPr lang="en">
                <a:solidFill>
                  <a:schemeClr val="dk1"/>
                </a:solidFill>
              </a:rPr>
              <a:t> - custom block types (w/Paragraphs!)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b="1" lang="en">
                <a:solidFill>
                  <a:schemeClr val="dk1"/>
                </a:solidFill>
              </a:rPr>
              <a:t>Paragraphs everywhere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Nesting is powerful!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Theming paragraphs is powerful (esp. </a:t>
            </a:r>
            <a:r>
              <a:rPr lang="en">
                <a:solidFill>
                  <a:schemeClr val="dk1"/>
                </a:solidFill>
              </a:rPr>
              <a:t>n</a:t>
            </a:r>
            <a:r>
              <a:rPr lang="en">
                <a:solidFill>
                  <a:schemeClr val="dk1"/>
                </a:solidFill>
              </a:rPr>
              <a:t>ested, column-specific)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Sections w/columns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Column sizing, allowed paragraph types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(or a combination of all!)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329" name="Google Shape;329;p6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D8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1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Group Module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Basic</a:t>
            </a:r>
            <a:r>
              <a:rPr lang="en"/>
              <a:t> Concepts</a:t>
            </a:r>
            <a:endParaRPr/>
          </a:p>
        </p:txBody>
      </p:sp>
      <p:sp>
        <p:nvSpPr>
          <p:cNvPr id="335" name="Google Shape;335;p61"/>
          <p:cNvSpPr txBox="1"/>
          <p:nvPr>
            <p:ph idx="1" type="subTitle"/>
          </p:nvPr>
        </p:nvSpPr>
        <p:spPr>
          <a:xfrm>
            <a:off x="864250" y="2835600"/>
            <a:ext cx="73242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Group Module covers Microsite building requirements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G</a:t>
            </a:r>
            <a:r>
              <a:rPr lang="en"/>
              <a:t>roup Module</a:t>
            </a:r>
            <a:br>
              <a:rPr b="0" i="0" lang="en" sz="2800" u="none" cap="none" strike="noStrike">
                <a:solidFill>
                  <a:srgbClr val="8B898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/>
          </a:p>
        </p:txBody>
      </p:sp>
      <p:sp>
        <p:nvSpPr>
          <p:cNvPr id="341" name="Google Shape;341;p62"/>
          <p:cNvSpPr txBox="1"/>
          <p:nvPr>
            <p:ph idx="1" type="body"/>
          </p:nvPr>
        </p:nvSpPr>
        <p:spPr>
          <a:xfrm>
            <a:off x="311700" y="1107650"/>
            <a:ext cx="4210800" cy="338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400"/>
              <a:buFont typeface="Montserrat"/>
              <a:buChar char="■"/>
            </a:pPr>
            <a:r>
              <a:rPr lang="en">
                <a:solidFill>
                  <a:schemeClr val="dk1"/>
                </a:solidFill>
              </a:rPr>
              <a:t>Group entity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400"/>
              <a:buFont typeface="Montserrat"/>
              <a:buChar char="■"/>
            </a:pPr>
            <a:r>
              <a:rPr lang="en">
                <a:solidFill>
                  <a:schemeClr val="dk1"/>
                </a:solidFill>
              </a:rPr>
              <a:t>Group content entities - relate entities to the Group</a:t>
            </a:r>
            <a:endParaRPr>
              <a:solidFill>
                <a:schemeClr val="dk1"/>
              </a:solidFill>
            </a:endParaRPr>
          </a:p>
          <a:p>
            <a:pPr indent="-203200" lvl="1" marL="685800" rtl="0" algn="l">
              <a:spcBef>
                <a:spcPts val="160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e.g. Group membership entity - relates users to the Group, fields can describe user’s relationship to the Group, membership details, etc.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D3281D"/>
              </a:buClr>
              <a:buSzPts val="1400"/>
              <a:buFont typeface="Montserrat"/>
              <a:buChar char="■"/>
            </a:pPr>
            <a:r>
              <a:rPr lang="en">
                <a:solidFill>
                  <a:schemeClr val="dk1"/>
                </a:solidFill>
              </a:rPr>
              <a:t>Roles/permissions per group type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42" name="Google Shape;34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900" y="1107650"/>
            <a:ext cx="4255950" cy="338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62"/>
          <p:cNvSpPr/>
          <p:nvPr/>
        </p:nvSpPr>
        <p:spPr>
          <a:xfrm>
            <a:off x="7127925" y="1290325"/>
            <a:ext cx="418200" cy="177900"/>
          </a:xfrm>
          <a:prstGeom prst="rect">
            <a:avLst/>
          </a:prstGeom>
          <a:noFill/>
          <a:ln cap="flat" cmpd="sng" w="28575">
            <a:solidFill>
              <a:srgbClr val="D328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62"/>
          <p:cNvSpPr/>
          <p:nvPr/>
        </p:nvSpPr>
        <p:spPr>
          <a:xfrm>
            <a:off x="5190500" y="1838950"/>
            <a:ext cx="2028000" cy="177900"/>
          </a:xfrm>
          <a:prstGeom prst="rect">
            <a:avLst/>
          </a:prstGeom>
          <a:noFill/>
          <a:ln cap="flat" cmpd="sng" w="28575">
            <a:solidFill>
              <a:srgbClr val="D328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62"/>
          <p:cNvSpPr/>
          <p:nvPr/>
        </p:nvSpPr>
        <p:spPr>
          <a:xfrm>
            <a:off x="8329500" y="1838950"/>
            <a:ext cx="418200" cy="177900"/>
          </a:xfrm>
          <a:prstGeom prst="rect">
            <a:avLst/>
          </a:prstGeom>
          <a:noFill/>
          <a:ln cap="flat" cmpd="sng" w="28575">
            <a:solidFill>
              <a:srgbClr val="D328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62"/>
          <p:cNvSpPr/>
          <p:nvPr/>
        </p:nvSpPr>
        <p:spPr>
          <a:xfrm>
            <a:off x="7297000" y="1838950"/>
            <a:ext cx="954000" cy="177900"/>
          </a:xfrm>
          <a:prstGeom prst="rect">
            <a:avLst/>
          </a:prstGeom>
          <a:noFill/>
          <a:ln cap="flat" cmpd="sng" w="28575">
            <a:solidFill>
              <a:srgbClr val="D328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3"/>
          <p:cNvSpPr/>
          <p:nvPr/>
        </p:nvSpPr>
        <p:spPr>
          <a:xfrm>
            <a:off x="537025" y="1178942"/>
            <a:ext cx="2056800" cy="423300"/>
          </a:xfrm>
          <a:prstGeom prst="rect">
            <a:avLst/>
          </a:prstGeom>
          <a:noFill/>
          <a:ln cap="flat" cmpd="sng" w="19050">
            <a:solidFill>
              <a:srgbClr val="FFC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Group n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ode (article)</a:t>
            </a:r>
            <a:b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(“group content”)</a:t>
            </a:r>
            <a:endParaRPr/>
          </a:p>
        </p:txBody>
      </p:sp>
      <p:cxnSp>
        <p:nvCxnSpPr>
          <p:cNvPr id="352" name="Google Shape;352;p63"/>
          <p:cNvCxnSpPr>
            <a:stCxn id="351" idx="0"/>
            <a:endCxn id="353" idx="2"/>
          </p:cNvCxnSpPr>
          <p:nvPr/>
        </p:nvCxnSpPr>
        <p:spPr>
          <a:xfrm flipH="1" rot="10800000">
            <a:off x="1565425" y="512942"/>
            <a:ext cx="4500" cy="6660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354" name="Google Shape;354;p63"/>
          <p:cNvSpPr/>
          <p:nvPr/>
        </p:nvSpPr>
        <p:spPr>
          <a:xfrm>
            <a:off x="3548050" y="89625"/>
            <a:ext cx="2056800" cy="423300"/>
          </a:xfrm>
          <a:prstGeom prst="rect">
            <a:avLst/>
          </a:prstGeom>
          <a:noFill/>
          <a:ln cap="flat" cmpd="sng" w="19050">
            <a:solidFill>
              <a:srgbClr val="3A7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Nodes (basic page)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5" name="Google Shape;355;p63"/>
          <p:cNvCxnSpPr>
            <a:stCxn id="356" idx="0"/>
            <a:endCxn id="354" idx="2"/>
          </p:cNvCxnSpPr>
          <p:nvPr/>
        </p:nvCxnSpPr>
        <p:spPr>
          <a:xfrm flipH="1" rot="10800000">
            <a:off x="4571987" y="512942"/>
            <a:ext cx="4500" cy="6660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357" name="Google Shape;357;p63"/>
          <p:cNvSpPr/>
          <p:nvPr/>
        </p:nvSpPr>
        <p:spPr>
          <a:xfrm>
            <a:off x="6554612" y="89625"/>
            <a:ext cx="2056800" cy="4233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Menu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58" name="Google Shape;358;p63"/>
          <p:cNvCxnSpPr>
            <a:stCxn id="359" idx="0"/>
            <a:endCxn id="357" idx="2"/>
          </p:cNvCxnSpPr>
          <p:nvPr/>
        </p:nvCxnSpPr>
        <p:spPr>
          <a:xfrm flipH="1" rot="10800000">
            <a:off x="7578550" y="512795"/>
            <a:ext cx="4500" cy="6816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360" name="Google Shape;360;p63"/>
          <p:cNvCxnSpPr>
            <a:stCxn id="361" idx="0"/>
            <a:endCxn id="356" idx="2"/>
          </p:cNvCxnSpPr>
          <p:nvPr/>
        </p:nvCxnSpPr>
        <p:spPr>
          <a:xfrm rot="10800000">
            <a:off x="4571938" y="1602125"/>
            <a:ext cx="4500" cy="7314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362" name="Google Shape;362;p63"/>
          <p:cNvSpPr/>
          <p:nvPr/>
        </p:nvSpPr>
        <p:spPr>
          <a:xfrm>
            <a:off x="3668188" y="3263930"/>
            <a:ext cx="1816500" cy="554400"/>
          </a:xfrm>
          <a:prstGeom prst="rect">
            <a:avLst/>
          </a:prstGeom>
          <a:noFill/>
          <a:ln cap="flat" cmpd="sng" w="19050">
            <a:solidFill>
              <a:srgbClr val="FFC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Group membership</a:t>
            </a:r>
            <a:b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(“group content”)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3" name="Google Shape;363;p63"/>
          <p:cNvCxnSpPr>
            <a:stCxn id="361" idx="2"/>
            <a:endCxn id="362" idx="0"/>
          </p:cNvCxnSpPr>
          <p:nvPr/>
        </p:nvCxnSpPr>
        <p:spPr>
          <a:xfrm>
            <a:off x="4576438" y="2834525"/>
            <a:ext cx="0" cy="4293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364" name="Google Shape;364;p63"/>
          <p:cNvSpPr/>
          <p:nvPr/>
        </p:nvSpPr>
        <p:spPr>
          <a:xfrm>
            <a:off x="3668188" y="4247736"/>
            <a:ext cx="1816500" cy="415500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Users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5" name="Google Shape;365;p63"/>
          <p:cNvCxnSpPr>
            <a:stCxn id="362" idx="2"/>
            <a:endCxn id="364" idx="0"/>
          </p:cNvCxnSpPr>
          <p:nvPr/>
        </p:nvCxnSpPr>
        <p:spPr>
          <a:xfrm>
            <a:off x="4576438" y="3818330"/>
            <a:ext cx="0" cy="4293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sp>
        <p:nvSpPr>
          <p:cNvPr id="353" name="Google Shape;353;p63"/>
          <p:cNvSpPr/>
          <p:nvPr/>
        </p:nvSpPr>
        <p:spPr>
          <a:xfrm>
            <a:off x="541488" y="89625"/>
            <a:ext cx="2056800" cy="423300"/>
          </a:xfrm>
          <a:prstGeom prst="rect">
            <a:avLst/>
          </a:prstGeom>
          <a:noFill/>
          <a:ln cap="flat" cmpd="sng" w="19050">
            <a:solidFill>
              <a:srgbClr val="3A75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Nodes (article)</a:t>
            </a:r>
            <a:endParaRPr/>
          </a:p>
        </p:txBody>
      </p:sp>
      <p:sp>
        <p:nvSpPr>
          <p:cNvPr id="356" name="Google Shape;356;p63"/>
          <p:cNvSpPr/>
          <p:nvPr/>
        </p:nvSpPr>
        <p:spPr>
          <a:xfrm>
            <a:off x="3543587" y="1178942"/>
            <a:ext cx="2056800" cy="423300"/>
          </a:xfrm>
          <a:prstGeom prst="rect">
            <a:avLst/>
          </a:prstGeom>
          <a:noFill/>
          <a:ln cap="flat" cmpd="sng" w="19050">
            <a:solidFill>
              <a:srgbClr val="FFC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Group n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ode (basic page)</a:t>
            </a:r>
            <a:b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(“group content”)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63"/>
          <p:cNvSpPr/>
          <p:nvPr/>
        </p:nvSpPr>
        <p:spPr>
          <a:xfrm>
            <a:off x="6550150" y="1194395"/>
            <a:ext cx="2056800" cy="423300"/>
          </a:xfrm>
          <a:prstGeom prst="rect">
            <a:avLst/>
          </a:prstGeom>
          <a:noFill/>
          <a:ln cap="flat" cmpd="sng" w="19050">
            <a:solidFill>
              <a:srgbClr val="FFCD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Group menu</a:t>
            </a:r>
            <a:b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(“group content”)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66" name="Google Shape;366;p63"/>
          <p:cNvGrpSpPr/>
          <p:nvPr/>
        </p:nvGrpSpPr>
        <p:grpSpPr>
          <a:xfrm>
            <a:off x="122800" y="3590500"/>
            <a:ext cx="1985075" cy="657222"/>
            <a:chOff x="122800" y="3590500"/>
            <a:chExt cx="1985075" cy="657222"/>
          </a:xfrm>
        </p:grpSpPr>
        <p:pic>
          <p:nvPicPr>
            <p:cNvPr id="367" name="Google Shape;367;p63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2800" y="3878747"/>
              <a:ext cx="1985075" cy="368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63"/>
            <p:cNvSpPr txBox="1"/>
            <p:nvPr/>
          </p:nvSpPr>
          <p:spPr>
            <a:xfrm>
              <a:off x="122800" y="3590500"/>
              <a:ext cx="1698600" cy="34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u="sng">
                  <a:solidFill>
                    <a:schemeClr val="hlink"/>
                  </a:solidFill>
                  <a:hlinkClick r:id="rId5"/>
                </a:rPr>
                <a:t>Credit: Mike Anello (@ultimike)</a:t>
              </a:r>
              <a:endParaRPr sz="800"/>
            </a:p>
          </p:txBody>
        </p:sp>
      </p:grpSp>
      <p:sp>
        <p:nvSpPr>
          <p:cNvPr id="361" name="Google Shape;361;p63"/>
          <p:cNvSpPr/>
          <p:nvPr/>
        </p:nvSpPr>
        <p:spPr>
          <a:xfrm>
            <a:off x="3668188" y="2333525"/>
            <a:ext cx="1816500" cy="501000"/>
          </a:xfrm>
          <a:prstGeom prst="rect">
            <a:avLst/>
          </a:prstGeom>
          <a:noFill/>
          <a:ln cap="flat" cmpd="sng" w="28575">
            <a:solidFill>
              <a:srgbClr val="D03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Group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9" name="Google Shape;369;p63"/>
          <p:cNvCxnSpPr>
            <a:stCxn id="361" idx="0"/>
            <a:endCxn id="351" idx="2"/>
          </p:cNvCxnSpPr>
          <p:nvPr/>
        </p:nvCxnSpPr>
        <p:spPr>
          <a:xfrm rot="10800000">
            <a:off x="1565338" y="1602125"/>
            <a:ext cx="3011100" cy="7314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370" name="Google Shape;370;p63"/>
          <p:cNvCxnSpPr>
            <a:stCxn id="361" idx="0"/>
            <a:endCxn id="359" idx="2"/>
          </p:cNvCxnSpPr>
          <p:nvPr/>
        </p:nvCxnSpPr>
        <p:spPr>
          <a:xfrm flipH="1" rot="10800000">
            <a:off x="4576438" y="1617725"/>
            <a:ext cx="3002100" cy="715800"/>
          </a:xfrm>
          <a:prstGeom prst="straightConnector1">
            <a:avLst/>
          </a:prstGeom>
          <a:noFill/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4"/>
          <p:cNvSpPr txBox="1"/>
          <p:nvPr>
            <p:ph type="ctrTitle"/>
          </p:nvPr>
        </p:nvSpPr>
        <p:spPr>
          <a:xfrm>
            <a:off x="311700" y="2254900"/>
            <a:ext cx="8520600" cy="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Font typeface="Montserrat"/>
              <a:buNone/>
            </a:pPr>
            <a:r>
              <a:rPr lang="en"/>
              <a:t>DEMO TIME!</a:t>
            </a:r>
            <a:endParaRPr/>
          </a:p>
        </p:txBody>
      </p:sp>
      <p:sp>
        <p:nvSpPr>
          <p:cNvPr id="376" name="Google Shape;376;p64"/>
          <p:cNvSpPr txBox="1"/>
          <p:nvPr/>
        </p:nvSpPr>
        <p:spPr>
          <a:xfrm>
            <a:off x="812125" y="411475"/>
            <a:ext cx="6237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7" name="Google Shape;37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599" y="1686700"/>
            <a:ext cx="1086400" cy="633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5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Config</a:t>
            </a:r>
            <a:endParaRPr/>
          </a:p>
        </p:txBody>
      </p:sp>
      <p:sp>
        <p:nvSpPr>
          <p:cNvPr id="383" name="Google Shape;383;p65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up Groups and Group Content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200" y="2950875"/>
            <a:ext cx="3100375" cy="13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0553" y="1934825"/>
            <a:ext cx="4474325" cy="2466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66"/>
          <p:cNvGrpSpPr/>
          <p:nvPr/>
        </p:nvGrpSpPr>
        <p:grpSpPr>
          <a:xfrm>
            <a:off x="2696550" y="148950"/>
            <a:ext cx="6246973" cy="2261966"/>
            <a:chOff x="2744625" y="152400"/>
            <a:chExt cx="6246973" cy="2261966"/>
          </a:xfrm>
        </p:grpSpPr>
        <p:pic>
          <p:nvPicPr>
            <p:cNvPr id="391" name="Google Shape;391;p6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44625" y="152400"/>
              <a:ext cx="6246973" cy="22619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p66"/>
            <p:cNvSpPr/>
            <p:nvPr/>
          </p:nvSpPr>
          <p:spPr>
            <a:xfrm>
              <a:off x="6806650" y="152400"/>
              <a:ext cx="743100" cy="287700"/>
            </a:xfrm>
            <a:prstGeom prst="rect">
              <a:avLst/>
            </a:prstGeom>
            <a:noFill/>
            <a:ln cap="flat" cmpd="sng" w="28575">
              <a:solidFill>
                <a:srgbClr val="D328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93" name="Google Shape;393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2240094" cy="216422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66"/>
          <p:cNvSpPr/>
          <p:nvPr/>
        </p:nvSpPr>
        <p:spPr>
          <a:xfrm>
            <a:off x="2857675" y="1370500"/>
            <a:ext cx="974400" cy="231600"/>
          </a:xfrm>
          <a:prstGeom prst="rect">
            <a:avLst/>
          </a:prstGeom>
          <a:noFill/>
          <a:ln cap="flat" cmpd="sng" w="28575">
            <a:solidFill>
              <a:srgbClr val="D328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34551" cy="43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67"/>
          <p:cNvSpPr txBox="1"/>
          <p:nvPr/>
        </p:nvSpPr>
        <p:spPr>
          <a:xfrm>
            <a:off x="5986950" y="151675"/>
            <a:ext cx="3157200" cy="3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●"/>
            </a:pPr>
            <a:r>
              <a:rPr lang="en" sz="1600">
                <a:solidFill>
                  <a:srgbClr val="F6F5F4"/>
                </a:solidFill>
              </a:rPr>
              <a:t>Group creator membership</a:t>
            </a:r>
            <a:endParaRPr sz="1600">
              <a:solidFill>
                <a:srgbClr val="F6F5F4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●"/>
            </a:pPr>
            <a:r>
              <a:rPr lang="en" sz="1600">
                <a:solidFill>
                  <a:srgbClr val="F6F5F4"/>
                </a:solidFill>
              </a:rPr>
              <a:t>Creator must complete membership (2-step wizard)</a:t>
            </a:r>
            <a:endParaRPr sz="1600">
              <a:solidFill>
                <a:srgbClr val="F6F5F4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●"/>
            </a:pPr>
            <a:r>
              <a:rPr lang="en" sz="1600">
                <a:solidFill>
                  <a:srgbClr val="F6F5F4"/>
                </a:solidFill>
              </a:rPr>
              <a:t>Automatically configure admin role</a:t>
            </a:r>
            <a:endParaRPr sz="1600">
              <a:solidFill>
                <a:srgbClr val="F6F5F4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●"/>
            </a:pPr>
            <a:r>
              <a:rPr lang="en" sz="1600">
                <a:solidFill>
                  <a:srgbClr val="F6F5F4"/>
                </a:solidFill>
              </a:rPr>
              <a:t>Automatically assign admin role to creator</a:t>
            </a:r>
            <a:endParaRPr sz="1600">
              <a:solidFill>
                <a:srgbClr val="F6F5F4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●"/>
            </a:pPr>
            <a:r>
              <a:rPr lang="en" sz="1600">
                <a:solidFill>
                  <a:srgbClr val="F6F5F4"/>
                </a:solidFill>
              </a:rPr>
              <a:t>S</a:t>
            </a:r>
            <a:r>
              <a:rPr lang="en" sz="1600">
                <a:solidFill>
                  <a:srgbClr val="F6F5F4"/>
                </a:solidFill>
              </a:rPr>
              <a:t>ubmit button</a:t>
            </a:r>
            <a:r>
              <a:rPr lang="en" sz="1600">
                <a:solidFill>
                  <a:srgbClr val="F6F5F4"/>
                </a:solidFill>
              </a:rPr>
              <a:t> text on new Group </a:t>
            </a:r>
            <a:r>
              <a:rPr lang="en" sz="1600">
                <a:solidFill>
                  <a:srgbClr val="F6F5F4"/>
                </a:solidFill>
              </a:rPr>
              <a:t>form affected by combination of the above</a:t>
            </a:r>
            <a:endParaRPr sz="1600">
              <a:solidFill>
                <a:srgbClr val="F6F5F4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600"/>
              <a:buChar char="●"/>
            </a:pPr>
            <a:r>
              <a:rPr lang="en" sz="1600">
                <a:solidFill>
                  <a:srgbClr val="F6F5F4"/>
                </a:solidFill>
              </a:rPr>
              <a:t>Create revision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6F5F4"/>
              </a:solidFill>
            </a:endParaRPr>
          </a:p>
        </p:txBody>
      </p:sp>
      <p:sp>
        <p:nvSpPr>
          <p:cNvPr id="401" name="Google Shape;401;p67"/>
          <p:cNvSpPr txBox="1"/>
          <p:nvPr/>
        </p:nvSpPr>
        <p:spPr>
          <a:xfrm>
            <a:off x="2493225" y="2624100"/>
            <a:ext cx="3859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D03A00"/>
                </a:solidFill>
              </a:rPr>
              <a:t>Uncheck if membership has no fields</a:t>
            </a:r>
            <a:endParaRPr b="1">
              <a:solidFill>
                <a:srgbClr val="D03A00"/>
              </a:solidFill>
            </a:endParaRPr>
          </a:p>
        </p:txBody>
      </p:sp>
      <p:sp>
        <p:nvSpPr>
          <p:cNvPr id="402" name="Google Shape;402;p67"/>
          <p:cNvSpPr/>
          <p:nvPr/>
        </p:nvSpPr>
        <p:spPr>
          <a:xfrm>
            <a:off x="186525" y="2738400"/>
            <a:ext cx="2306700" cy="169200"/>
          </a:xfrm>
          <a:prstGeom prst="rect">
            <a:avLst/>
          </a:prstGeom>
          <a:noFill/>
          <a:ln cap="flat" cmpd="sng" w="19050">
            <a:solidFill>
              <a:srgbClr val="D03A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03A00"/>
              </a:solidFill>
            </a:endParaRPr>
          </a:p>
        </p:txBody>
      </p:sp>
      <p:grpSp>
        <p:nvGrpSpPr>
          <p:cNvPr id="403" name="Google Shape;403;p67"/>
          <p:cNvGrpSpPr/>
          <p:nvPr/>
        </p:nvGrpSpPr>
        <p:grpSpPr>
          <a:xfrm>
            <a:off x="6308250" y="3360100"/>
            <a:ext cx="2514600" cy="849375"/>
            <a:chOff x="6577425" y="3069650"/>
            <a:chExt cx="2514600" cy="849375"/>
          </a:xfrm>
        </p:grpSpPr>
        <p:pic>
          <p:nvPicPr>
            <p:cNvPr id="404" name="Google Shape;404;p6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77425" y="3069650"/>
              <a:ext cx="2514600" cy="240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6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77425" y="3393275"/>
              <a:ext cx="2514600" cy="202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6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34825" y="3678200"/>
              <a:ext cx="1399801" cy="240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8"/>
          <p:cNvSpPr txBox="1"/>
          <p:nvPr/>
        </p:nvSpPr>
        <p:spPr>
          <a:xfrm>
            <a:off x="5675175" y="-24875"/>
            <a:ext cx="3329100" cy="45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“Install” a plugin = Create a new, fieldable relationship entity type, make that entity bundle available as “group content”</a:t>
            </a:r>
            <a:endParaRPr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6F5F4"/>
                </a:solidFill>
              </a:rPr>
              <a:t>2-step wizard</a:t>
            </a:r>
            <a:endParaRPr b="1"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Create</a:t>
            </a:r>
            <a:r>
              <a:rPr lang="en">
                <a:solidFill>
                  <a:srgbClr val="F6F5F4"/>
                </a:solidFill>
              </a:rPr>
              <a:t> the relationship entity after creating the related entity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If no fields on the relationship entity, </a:t>
            </a:r>
            <a:r>
              <a:rPr b="1" lang="en" u="sng">
                <a:solidFill>
                  <a:srgbClr val="F6F5F4"/>
                </a:solidFill>
              </a:rPr>
              <a:t>uncheck</a:t>
            </a:r>
            <a:r>
              <a:rPr lang="en">
                <a:solidFill>
                  <a:srgbClr val="F6F5F4"/>
                </a:solidFill>
              </a:rPr>
              <a:t> 2-step wizard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Redirects to either relationship entity or related entity, depending</a:t>
            </a:r>
            <a:endParaRPr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Group membership plugin cannot be removed but is fully fieldable for adding additional info to users’ membership</a:t>
            </a:r>
            <a:endParaRPr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Group menu plugin can be configured to add menu to Group on Group creation and add default link with customizable title</a:t>
            </a:r>
            <a:endParaRPr>
              <a:solidFill>
                <a:srgbClr val="F6F5F4"/>
              </a:solidFill>
            </a:endParaRPr>
          </a:p>
        </p:txBody>
      </p:sp>
      <p:grpSp>
        <p:nvGrpSpPr>
          <p:cNvPr id="412" name="Google Shape;412;p68"/>
          <p:cNvGrpSpPr/>
          <p:nvPr/>
        </p:nvGrpSpPr>
        <p:grpSpPr>
          <a:xfrm>
            <a:off x="105553" y="595954"/>
            <a:ext cx="5260349" cy="1891592"/>
            <a:chOff x="152400" y="127534"/>
            <a:chExt cx="6505503" cy="2339342"/>
          </a:xfrm>
        </p:grpSpPr>
        <p:pic>
          <p:nvPicPr>
            <p:cNvPr id="413" name="Google Shape;413;p6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27534"/>
              <a:ext cx="6505503" cy="2339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4" name="Google Shape;414;p68"/>
            <p:cNvSpPr/>
            <p:nvPr/>
          </p:nvSpPr>
          <p:spPr>
            <a:xfrm>
              <a:off x="5770000" y="997525"/>
              <a:ext cx="489000" cy="215100"/>
            </a:xfrm>
            <a:prstGeom prst="rect">
              <a:avLst/>
            </a:prstGeom>
            <a:noFill/>
            <a:ln cap="flat" cmpd="sng" w="28575">
              <a:solidFill>
                <a:srgbClr val="D328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15" name="Google Shape;41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50" y="34600"/>
            <a:ext cx="5510990" cy="49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550" y="2554725"/>
            <a:ext cx="4086425" cy="19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1"/>
          <p:cNvSpPr txBox="1"/>
          <p:nvPr>
            <p:ph type="title"/>
          </p:nvPr>
        </p:nvSpPr>
        <p:spPr>
          <a:xfrm>
            <a:off x="311700" y="152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Font typeface="Montserrat"/>
              <a:buNone/>
            </a:pPr>
            <a:r>
              <a:rPr lang="en"/>
              <a:t>Scot Self</a:t>
            </a:r>
            <a:endParaRPr/>
          </a:p>
        </p:txBody>
      </p:sp>
      <p:sp>
        <p:nvSpPr>
          <p:cNvPr id="268" name="Google Shape;268;p51"/>
          <p:cNvSpPr txBox="1"/>
          <p:nvPr>
            <p:ph idx="4294967295" type="subTitle"/>
          </p:nvPr>
        </p:nvSpPr>
        <p:spPr>
          <a:xfrm>
            <a:off x="311700" y="636450"/>
            <a:ext cx="3951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B2AF"/>
              </a:buClr>
              <a:buFont typeface="Montserrat"/>
              <a:buNone/>
            </a:pPr>
            <a:r>
              <a:rPr lang="en"/>
              <a:t>Senior Development Engineer</a:t>
            </a:r>
            <a:endParaRPr/>
          </a:p>
        </p:txBody>
      </p:sp>
      <p:sp>
        <p:nvSpPr>
          <p:cNvPr id="269" name="Google Shape;269;p51"/>
          <p:cNvSpPr txBox="1"/>
          <p:nvPr>
            <p:ph idx="1" type="body"/>
          </p:nvPr>
        </p:nvSpPr>
        <p:spPr>
          <a:xfrm>
            <a:off x="311700" y="1838275"/>
            <a:ext cx="8832300" cy="27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Yes, Scot with one ‘t’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Live and work remotely from Birmingham, 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Married ~19 yr to Daphne, 2 kids (Juniper - 11, Tristan - 9, homeschooled)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BA from Alabama,  MA from NYU (in French!)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Amateur musician, huge fan of Phish and bluegrass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@scotself on Twitter, IRC and drupal.org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~10 yrs with Drupal, front-end, site-building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Char char="■"/>
            </a:pPr>
            <a:r>
              <a:rPr lang="en"/>
              <a:t>Semi-frequent module contributor</a:t>
            </a:r>
            <a:endParaRPr/>
          </a:p>
        </p:txBody>
      </p:sp>
      <p:pic>
        <p:nvPicPr>
          <p:cNvPr id="270" name="Google Shape;27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47025"/>
            <a:ext cx="1854388" cy="6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6625" y="152400"/>
            <a:ext cx="1924975" cy="19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2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253"/>
            <a:ext cx="5344802" cy="25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45050"/>
            <a:ext cx="3647300" cy="16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9"/>
          <p:cNvSpPr txBox="1"/>
          <p:nvPr/>
        </p:nvSpPr>
        <p:spPr>
          <a:xfrm>
            <a:off x="5810375" y="9350"/>
            <a:ext cx="3173700" cy="44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Each group content entity</a:t>
            </a:r>
            <a:r>
              <a:rPr lang="en" sz="1600">
                <a:solidFill>
                  <a:srgbClr val="F6F5F4"/>
                </a:solidFill>
              </a:rPr>
              <a:t> type is fieldable, describing the entity’s relationship to the Group.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An entity related to a Group can be viewed through the group content entity BUT not all entities of a particular type are necessarily related to a Group.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Uninstalling a plugin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=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Delete relationship entity</a:t>
            </a:r>
            <a:endParaRPr sz="1600"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6F5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6F5F4"/>
                </a:solidFill>
              </a:rPr>
              <a:t>Related entities remain intact if relationship entity is removed.</a:t>
            </a:r>
            <a:endParaRPr sz="1600">
              <a:solidFill>
                <a:srgbClr val="F6F5F4"/>
              </a:solidFill>
            </a:endParaRPr>
          </a:p>
        </p:txBody>
      </p:sp>
      <p:sp>
        <p:nvSpPr>
          <p:cNvPr id="424" name="Google Shape;424;p69"/>
          <p:cNvSpPr txBox="1"/>
          <p:nvPr/>
        </p:nvSpPr>
        <p:spPr>
          <a:xfrm>
            <a:off x="3799700" y="2984775"/>
            <a:ext cx="20913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Example of extending the GroupContentEnablerBase class to allow Commerce Product types to be Group Content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0"/>
          <p:cNvSpPr txBox="1"/>
          <p:nvPr/>
        </p:nvSpPr>
        <p:spPr>
          <a:xfrm>
            <a:off x="224925" y="2875225"/>
            <a:ext cx="8723400" cy="14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Create additional (Group type-specific) roles as needed, tweak permissions</a:t>
            </a:r>
            <a:r>
              <a:rPr lang="en">
                <a:solidFill>
                  <a:srgbClr val="F6F5F4"/>
                </a:solidFill>
              </a:rPr>
              <a:t>: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Allow all to view group  - how else can they find/join the Group?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Don’t allow admin to leave Group?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Add, Edit/Delete any/own </a:t>
            </a:r>
            <a:r>
              <a:rPr lang="en">
                <a:solidFill>
                  <a:srgbClr val="F6F5F4"/>
                </a:solidFill>
              </a:rPr>
              <a:t>for each Group Content bundle and related entity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View (and View unpublished if using </a:t>
            </a:r>
            <a:r>
              <a:rPr lang="en" u="sng">
                <a:solidFill>
                  <a:srgbClr val="FFFF00"/>
                </a:solidFill>
                <a:hlinkClick r:id="rId3"/>
              </a:rPr>
              <a:t>this patch</a:t>
            </a:r>
            <a:r>
              <a:rPr lang="en">
                <a:solidFill>
                  <a:srgbClr val="FFFFFF"/>
                </a:solidFill>
              </a:rPr>
              <a:t>)</a:t>
            </a:r>
            <a:r>
              <a:rPr lang="en">
                <a:solidFill>
                  <a:srgbClr val="F6F5F4"/>
                </a:solidFill>
              </a:rPr>
              <a:t> for each Group Content bundle and related entity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NOTE: Permissions not added automatically to admin role for enabled Group content bundles</a:t>
            </a:r>
            <a:endParaRPr>
              <a:solidFill>
                <a:srgbClr val="F6F5F4"/>
              </a:solidFill>
            </a:endParaRPr>
          </a:p>
        </p:txBody>
      </p:sp>
      <p:pic>
        <p:nvPicPr>
          <p:cNvPr id="430" name="Google Shape;430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913" y="171975"/>
            <a:ext cx="7810927" cy="25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1"/>
          <p:cNvSpPr txBox="1"/>
          <p:nvPr/>
        </p:nvSpPr>
        <p:spPr>
          <a:xfrm>
            <a:off x="152400" y="1850025"/>
            <a:ext cx="8897100" cy="26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6F5F4"/>
                </a:solidFill>
              </a:rPr>
              <a:t>Related entities tab = ALL entities related to the Group - nodes, media, menus, users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b="1" lang="en">
                <a:solidFill>
                  <a:srgbClr val="F6F5F4"/>
                </a:solidFill>
              </a:rPr>
              <a:t>Add existing entity</a:t>
            </a:r>
            <a:endParaRPr b="1">
              <a:solidFill>
                <a:srgbClr val="F6F5F4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○"/>
            </a:pPr>
            <a:r>
              <a:rPr lang="en">
                <a:solidFill>
                  <a:srgbClr val="F6F5F4"/>
                </a:solidFill>
              </a:rPr>
              <a:t>Create group content for </a:t>
            </a:r>
            <a:r>
              <a:rPr lang="en">
                <a:solidFill>
                  <a:srgbClr val="F6F5F4"/>
                </a:solidFill>
              </a:rPr>
              <a:t>existing entities (users, content, media, etc) if plugin for that content type has been installed</a:t>
            </a:r>
            <a:endParaRPr>
              <a:solidFill>
                <a:srgbClr val="F6F5F4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○"/>
            </a:pPr>
            <a:r>
              <a:rPr lang="en">
                <a:solidFill>
                  <a:srgbClr val="F6F5F4"/>
                </a:solidFill>
              </a:rPr>
              <a:t>Allows for “sharing” of nodes between groups while still having the ability to customize the relationship metadata (group content entity is fieldable)</a:t>
            </a:r>
            <a:endParaRPr>
              <a:solidFill>
                <a:srgbClr val="F6F5F4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○"/>
            </a:pPr>
            <a:r>
              <a:rPr lang="en">
                <a:solidFill>
                  <a:srgbClr val="F6F5F4"/>
                </a:solidFill>
              </a:rPr>
              <a:t>If no CTs have been installed as Group content, takes directly to the “Add member” form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b="1" lang="en">
                <a:solidFill>
                  <a:srgbClr val="F6F5F4"/>
                </a:solidFill>
              </a:rPr>
              <a:t>Add new entity</a:t>
            </a:r>
            <a:endParaRPr b="1">
              <a:solidFill>
                <a:srgbClr val="F6F5F4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○"/>
            </a:pPr>
            <a:r>
              <a:rPr lang="en">
                <a:solidFill>
                  <a:srgbClr val="F6F5F4"/>
                </a:solidFill>
              </a:rPr>
              <a:t>Create a new related entity (node, menu, etc.) and a Group Content entity in 1 step (or 2 for CTs which have a relationship entity defined and 2-step enabled)</a:t>
            </a:r>
            <a:endParaRPr>
              <a:solidFill>
                <a:srgbClr val="F6F5F4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○"/>
            </a:pPr>
            <a:r>
              <a:rPr lang="en">
                <a:solidFill>
                  <a:srgbClr val="F6F5F4"/>
                </a:solidFill>
              </a:rPr>
              <a:t>Cannot add members from here</a:t>
            </a:r>
            <a:endParaRPr>
              <a:solidFill>
                <a:srgbClr val="F6F5F4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6F5F4"/>
              </a:buClr>
              <a:buSzPts val="1400"/>
              <a:buChar char="●"/>
            </a:pPr>
            <a:r>
              <a:rPr lang="en">
                <a:solidFill>
                  <a:srgbClr val="F6F5F4"/>
                </a:solidFill>
              </a:rPr>
              <a:t>Separate tabs for some entity types with group content entities (members, content, menus, media, etc.)</a:t>
            </a:r>
            <a:endParaRPr>
              <a:solidFill>
                <a:srgbClr val="F6F5F4"/>
              </a:solidFill>
            </a:endParaRPr>
          </a:p>
        </p:txBody>
      </p:sp>
      <p:pic>
        <p:nvPicPr>
          <p:cNvPr id="436" name="Google Shape;43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1742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2"/>
          <p:cNvSpPr txBox="1"/>
          <p:nvPr/>
        </p:nvSpPr>
        <p:spPr>
          <a:xfrm>
            <a:off x="1348425" y="38275"/>
            <a:ext cx="7747200" cy="13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Sections &gt; 1-4 Column Section &gt; Allowed Types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Can customize which allowed types are allowed in each column of each variation (e.g. hero banner only allowed in 1-col)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Also allows you to theme very specifically (e.g. image in 1-col v. 4-col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Nesting of Paragraphs is crazy powerful but also increases complexity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Paragraphs Experimental form  with Modals is a nice touch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2" name="Google Shape;44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75" y="67475"/>
            <a:ext cx="1194150" cy="444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3375" y="2181654"/>
            <a:ext cx="3462563" cy="232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8976" y="1637575"/>
            <a:ext cx="4156501" cy="28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3"/>
          <p:cNvSpPr txBox="1"/>
          <p:nvPr/>
        </p:nvSpPr>
        <p:spPr>
          <a:xfrm>
            <a:off x="2559600" y="38275"/>
            <a:ext cx="6256800" cy="23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Each column in each section type can define allowed paragraph types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1-column section - hero banner + all others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2-4 column sections - all basic paragraph types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Using nesting for increased flexibility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Contacts - multi-value Contact (single) paragraph reference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●"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Lists - bulleted, list with icon, list with icon per list item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0" name="Google Shape;45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0" y="38275"/>
            <a:ext cx="2358675" cy="44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7600" y="2419227"/>
            <a:ext cx="5677774" cy="14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4"/>
          <p:cNvSpPr txBox="1"/>
          <p:nvPr/>
        </p:nvSpPr>
        <p:spPr>
          <a:xfrm>
            <a:off x="5052200" y="38275"/>
            <a:ext cx="3940500" cy="16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Set up Layout Builder, include any required fields where you want them by default, allow customization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Additional customizable content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Paragraphs fields, nested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Custom block types (w/paragraphs)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7" name="Google Shape;457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00" y="98225"/>
            <a:ext cx="2227575" cy="186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00" y="2027475"/>
            <a:ext cx="4983023" cy="243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6675" y="1706275"/>
            <a:ext cx="3940499" cy="276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6600" y="98225"/>
            <a:ext cx="2663233" cy="186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5"/>
          <p:cNvSpPr txBox="1"/>
          <p:nvPr>
            <p:ph idx="2" type="body"/>
          </p:nvPr>
        </p:nvSpPr>
        <p:spPr>
          <a:xfrm>
            <a:off x="4714400" y="204900"/>
            <a:ext cx="4388100" cy="47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>
                <a:solidFill>
                  <a:schemeClr val="dk1"/>
                </a:solidFill>
              </a:rPr>
              <a:t>Group content v. node, </a:t>
            </a:r>
            <a:r>
              <a:rPr lang="en" sz="2400">
                <a:solidFill>
                  <a:schemeClr val="dk1"/>
                </a:solidFill>
              </a:rPr>
              <a:t>2-step wizard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>
                <a:solidFill>
                  <a:schemeClr val="dk1"/>
                </a:solidFill>
              </a:rPr>
              <a:t>Need for menu_link module, allowed menus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>
                <a:solidFill>
                  <a:schemeClr val="dk1"/>
                </a:solidFill>
              </a:rPr>
              <a:t>Config management - group menus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>
                <a:solidFill>
                  <a:schemeClr val="dk1"/>
                </a:solidFill>
              </a:rPr>
              <a:t>Media browsing - no group context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>
                <a:solidFill>
                  <a:schemeClr val="dk1"/>
                </a:solidFill>
              </a:rPr>
              <a:t>Multilingual, content moderation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6" name="Google Shape;466;p7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Issues</a:t>
            </a:r>
            <a:endParaRPr/>
          </a:p>
        </p:txBody>
      </p:sp>
      <p:sp>
        <p:nvSpPr>
          <p:cNvPr id="467" name="Google Shape;467;p7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you may run into, especially with a more complex setup, possible approaches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6"/>
          <p:cNvSpPr txBox="1"/>
          <p:nvPr>
            <p:ph idx="1" type="body"/>
          </p:nvPr>
        </p:nvSpPr>
        <p:spPr>
          <a:xfrm>
            <a:off x="311700" y="1391750"/>
            <a:ext cx="8520600" cy="3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Edit tab only edits the Group Content entity (not the actual node)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Use contextual links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Custom module (separate “edit relation”, “edit content” links)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After creating new related entity, may end up on new entity instead of group content entity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2-step wizard enabled - save takes you to group content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2-step wizard disabled - save takes you to node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Most likely you want to enable the wizard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Add Group Content entities to Group menus (NOT the node!)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URL field for the Group Content entity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Setting up role for new user when added to the group</a:t>
            </a:r>
            <a:endParaRPr/>
          </a:p>
        </p:txBody>
      </p:sp>
      <p:sp>
        <p:nvSpPr>
          <p:cNvPr id="473" name="Google Shape;473;p76"/>
          <p:cNvSpPr txBox="1"/>
          <p:nvPr>
            <p:ph type="title"/>
          </p:nvPr>
        </p:nvSpPr>
        <p:spPr>
          <a:xfrm>
            <a:off x="311700" y="201450"/>
            <a:ext cx="8520600" cy="10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“2-step wizard” can be confusing to even experienced users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7"/>
          <p:cNvSpPr txBox="1"/>
          <p:nvPr>
            <p:ph idx="1" type="body"/>
          </p:nvPr>
        </p:nvSpPr>
        <p:spPr>
          <a:xfrm>
            <a:off x="311700" y="1391750"/>
            <a:ext cx="8739000" cy="3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No direct support for menus in Group or Group Content - requires </a:t>
            </a:r>
            <a:r>
              <a:rPr lang="en" u="sng">
                <a:solidFill>
                  <a:schemeClr val="hlink"/>
                </a:solidFill>
                <a:hlinkClick r:id="rId3"/>
              </a:rPr>
              <a:t>menu link (field)</a:t>
            </a:r>
            <a:r>
              <a:rPr lang="en">
                <a:solidFill>
                  <a:schemeClr val="dk1"/>
                </a:solidFill>
              </a:rPr>
              <a:t> module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/>
              <a:t>Group content entities support only related entities with integer ids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https://www.drupal.org/project/group/issues/2797793</a:t>
            </a:r>
            <a:r>
              <a:rPr lang="en"/>
              <a:t> - </a:t>
            </a:r>
            <a:r>
              <a:rPr lang="en"/>
              <a:t>Entities identified by strings as group content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/>
              <a:t>Revisions not supported out of the box 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https://www.drupal.org/project/group/issues/2829966</a:t>
            </a:r>
            <a:r>
              <a:rPr lang="en"/>
              <a:t> - Support for revisions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https://www.drupal.org/project/group/issues/3030127</a:t>
            </a:r>
            <a:r>
              <a:rPr lang="en"/>
              <a:t> - Combined support for revisions and related entities with non-integer ids (menus)</a:t>
            </a:r>
            <a:endParaRPr/>
          </a:p>
        </p:txBody>
      </p:sp>
      <p:sp>
        <p:nvSpPr>
          <p:cNvPr id="479" name="Google Shape;479;p77"/>
          <p:cNvSpPr txBox="1"/>
          <p:nvPr>
            <p:ph type="title"/>
          </p:nvPr>
        </p:nvSpPr>
        <p:spPr>
          <a:xfrm>
            <a:off x="311700" y="238900"/>
            <a:ext cx="8520600" cy="10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Menu link, Group menus, revisions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8"/>
          <p:cNvSpPr txBox="1"/>
          <p:nvPr>
            <p:ph type="title"/>
          </p:nvPr>
        </p:nvSpPr>
        <p:spPr>
          <a:xfrm>
            <a:off x="311700" y="182700"/>
            <a:ext cx="86754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Menu Link field allowed menus</a:t>
            </a:r>
            <a:endParaRPr/>
          </a:p>
        </p:txBody>
      </p:sp>
      <p:sp>
        <p:nvSpPr>
          <p:cNvPr id="485" name="Google Shape;485;p78"/>
          <p:cNvSpPr txBox="1"/>
          <p:nvPr>
            <p:ph idx="1" type="body"/>
          </p:nvPr>
        </p:nvSpPr>
        <p:spPr>
          <a:xfrm>
            <a:off x="311700" y="1026375"/>
            <a:ext cx="8520600" cy="3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Group menu plugin for a Group type can be set to: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Automatically create a new menu for new Groups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Automatically create an initial link in new menus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New groups’ menus need to be added to the field as an allowed menu before you can add group_content to it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Menus you don’t want available are in the dropdown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Write a small custom module with a form_alter on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field_menu_link</a:t>
            </a:r>
            <a:r>
              <a:rPr lang="en">
                <a:solidFill>
                  <a:schemeClr val="dk1"/>
                </a:solidFill>
              </a:rPr>
              <a:t> which just sets the default menu as </a:t>
            </a: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group-[group_id]-menu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800"/>
              <a:t>and disables the dropdown altogether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9"/>
          <p:cNvSpPr txBox="1"/>
          <p:nvPr>
            <p:ph type="title"/>
          </p:nvPr>
        </p:nvSpPr>
        <p:spPr>
          <a:xfrm>
            <a:off x="311700" y="220150"/>
            <a:ext cx="8520600" cy="10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Config management and group menus - Group menus disappear after deploying!</a:t>
            </a:r>
            <a:endParaRPr/>
          </a:p>
        </p:txBody>
      </p:sp>
      <p:sp>
        <p:nvSpPr>
          <p:cNvPr id="491" name="Google Shape;491;p79"/>
          <p:cNvSpPr txBox="1"/>
          <p:nvPr>
            <p:ph idx="1" type="body"/>
          </p:nvPr>
        </p:nvSpPr>
        <p:spPr>
          <a:xfrm>
            <a:off x="311700" y="1282750"/>
            <a:ext cx="8520600" cy="3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Group menu plugin - option to auto-create menu for each group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Menu_link fields on the group content - available menus need to have group menus available in order to place group content in them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Menus and field settings = configuration entities - when </a:t>
            </a:r>
            <a:r>
              <a:rPr b="1"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drush cex</a:t>
            </a:r>
            <a:r>
              <a:rPr lang="en">
                <a:solidFill>
                  <a:schemeClr val="dk1"/>
                </a:solidFill>
              </a:rPr>
              <a:t> is run in dev/local, menus and fields are exported for deploy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Normally, production environments only run </a:t>
            </a:r>
            <a:r>
              <a:rPr b="1" lang="en">
                <a:latin typeface="Courier New"/>
                <a:ea typeface="Courier New"/>
                <a:cs typeface="Courier New"/>
                <a:sym typeface="Courier New"/>
              </a:rPr>
              <a:t>drush cim</a:t>
            </a:r>
            <a:r>
              <a:rPr lang="en"/>
              <a:t> - missing config (menus built in prod but not on dev) are deleted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Enter </a:t>
            </a:r>
            <a:r>
              <a:rPr lang="en" u="sng">
                <a:solidFill>
                  <a:schemeClr val="hlink"/>
                </a:solidFill>
                <a:hlinkClick r:id="rId3"/>
              </a:rPr>
              <a:t>Config Split</a:t>
            </a:r>
            <a:r>
              <a:rPr lang="en"/>
              <a:t> - export specific config (group menus) to a folder before importing new config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Example new process</a:t>
            </a:r>
            <a:br>
              <a:rPr lang="en"/>
            </a:b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drush csex menus, drush csex group_menu_link_field, drush cim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80"/>
          <p:cNvSpPr txBox="1"/>
          <p:nvPr>
            <p:ph idx="1" type="body"/>
          </p:nvPr>
        </p:nvSpPr>
        <p:spPr>
          <a:xfrm>
            <a:off x="311700" y="1054475"/>
            <a:ext cx="8520600" cy="3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Media browser functionality has no concept of Group context - users see all media site-wide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Write custom module which intercepts Views’ access handler based on your needs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Get user’s groups (gids), only show media which is in the user’s groups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Also consider adding a boolean field (“flag”) on media to flag assets as “global”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7" name="Google Shape;497;p80"/>
          <p:cNvSpPr txBox="1"/>
          <p:nvPr>
            <p:ph type="title"/>
          </p:nvPr>
        </p:nvSpPr>
        <p:spPr>
          <a:xfrm>
            <a:off x="311700" y="276375"/>
            <a:ext cx="86754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 browsing - group context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1"/>
          <p:cNvSpPr txBox="1"/>
          <p:nvPr>
            <p:ph type="title"/>
          </p:nvPr>
        </p:nvSpPr>
        <p:spPr>
          <a:xfrm>
            <a:off x="311700" y="269300"/>
            <a:ext cx="86754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Multilingual and Content Moderation</a:t>
            </a:r>
            <a:endParaRPr/>
          </a:p>
        </p:txBody>
      </p:sp>
      <p:sp>
        <p:nvSpPr>
          <p:cNvPr id="503" name="Google Shape;503;p81"/>
          <p:cNvSpPr txBox="1"/>
          <p:nvPr>
            <p:ph idx="1" type="body"/>
          </p:nvPr>
        </p:nvSpPr>
        <p:spPr>
          <a:xfrm>
            <a:off x="311700" y="1072275"/>
            <a:ext cx="8520600" cy="3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Paragraphs are Entity Reference Revision field (not Entity Reference field)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Nested paragraphs makes this even more complex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>
                <a:solidFill>
                  <a:schemeClr val="dk1"/>
                </a:solidFill>
              </a:rPr>
              <a:t>Editing a Paragraphs attached to a Group does not trigger a revision to be created (works as expected with Paragraphs on nodes)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>
                <a:solidFill>
                  <a:schemeClr val="dk1"/>
                </a:solidFill>
              </a:rPr>
              <a:t>Needed patch to get Group to play nicely with Content Moderation</a:t>
            </a:r>
            <a:endParaRPr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https://www.drupal.org/project/group/issues/2906085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>
                <a:solidFill>
                  <a:schemeClr val="dk1"/>
                </a:solidFill>
              </a:rPr>
              <a:t>Revisions for translated content are not displaying when in a Draft state</a:t>
            </a:r>
            <a:endParaRPr>
              <a:solidFill>
                <a:schemeClr val="dk1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 sz="1100">
                <a:solidFill>
                  <a:schemeClr val="dk1"/>
                </a:solidFill>
              </a:rPr>
              <a:t>This is a limitation from Core and the bug is in here: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https://www.drupal.org/project/drupal/issues/3036199</a:t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3A00"/>
              </a:buClr>
              <a:buSzPts val="1800"/>
              <a:buFont typeface="Montserrat"/>
              <a:buChar char="■"/>
            </a:pPr>
            <a:r>
              <a:rPr lang="en">
                <a:solidFill>
                  <a:schemeClr val="dk1"/>
                </a:solidFill>
              </a:rPr>
              <a:t>Oddly enough, enabling content moderation solved some issues with translations and entity reference revisions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82"/>
          <p:cNvSpPr txBox="1"/>
          <p:nvPr>
            <p:ph idx="1" type="body"/>
          </p:nvPr>
        </p:nvSpPr>
        <p:spPr>
          <a:xfrm>
            <a:off x="311700" y="682300"/>
            <a:ext cx="8520600" cy="399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(In)organic Groups - The D8 Group Module (2018 GovCon)</a:t>
            </a:r>
            <a:r>
              <a:rPr lang="en" sz="1100"/>
              <a:t> (video)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Group - an alternative to Organic Groups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OS Training, Organizing users using Group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Phase2, Building community sites with Drupal 8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Acquia “module of the week” series - 1/31/17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8"/>
              </a:rPr>
              <a:t>DrupalEasy StreamCast - D8 Group module</a:t>
            </a:r>
            <a:r>
              <a:rPr lang="en" sz="1100"/>
              <a:t> (video)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9"/>
              </a:rPr>
              <a:t>DrupalCon Vienna 2017 - DrupalCon Vienna 2017: Building social websites with Group and Open Social</a:t>
            </a:r>
            <a:r>
              <a:rPr lang="en" sz="1100"/>
              <a:t> (video)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10"/>
              </a:rPr>
              <a:t>DrupalCamp St. Louis - Group: an alternative to Organic Groups</a:t>
            </a:r>
            <a:r>
              <a:rPr lang="en" sz="1100"/>
              <a:t> (video)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11"/>
              </a:rPr>
              <a:t>Modules unraveled podcast # 158</a:t>
            </a:r>
            <a:r>
              <a:rPr lang="en" sz="1100"/>
              <a:t> (audio)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12"/>
              </a:rPr>
              <a:t>Setting Up User Groups Is Now Easier Than Ever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13"/>
              </a:rPr>
              <a:t>Acquia Module of the Week - January 2017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14"/>
              </a:rPr>
              <a:t>DrupalCon Baltimore: How we develop Organic Groups 8 after 2 years with Elm</a:t>
            </a:r>
            <a:r>
              <a:rPr lang="en" sz="1100"/>
              <a:t> (@video)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03A00"/>
              </a:buClr>
              <a:buSzPts val="1100"/>
              <a:buFont typeface="Montserrat"/>
              <a:buChar char="■"/>
            </a:pPr>
            <a:r>
              <a:rPr lang="en" sz="1100" u="sng">
                <a:solidFill>
                  <a:schemeClr val="hlink"/>
                </a:solidFill>
                <a:hlinkClick r:id="rId15"/>
              </a:rPr>
              <a:t>Taxonomy as Organic Groups</a:t>
            </a:r>
            <a:r>
              <a:rPr lang="en" sz="1100"/>
              <a:t> (video)</a:t>
            </a:r>
            <a:endParaRPr sz="1100"/>
          </a:p>
        </p:txBody>
      </p:sp>
      <p:sp>
        <p:nvSpPr>
          <p:cNvPr id="509" name="Google Shape;509;p82"/>
          <p:cNvSpPr txBox="1"/>
          <p:nvPr>
            <p:ph type="title"/>
          </p:nvPr>
        </p:nvSpPr>
        <p:spPr>
          <a:xfrm>
            <a:off x="311700" y="109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Links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og-mobomo-white-370x210.png" id="514" name="Google Shape;51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5476" y="1005550"/>
            <a:ext cx="5313000" cy="301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5-18 at 6.21.06 PM.png" id="515" name="Google Shape;515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5900" y="3010421"/>
            <a:ext cx="6652200" cy="4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21500"/>
            <a:ext cx="8839201" cy="320528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987"/>
              </a:buClr>
              <a:buFont typeface="Montserrat"/>
              <a:buNone/>
            </a:pPr>
            <a:r>
              <a:rPr lang="en"/>
              <a:t>Our Clients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4"/>
          <p:cNvSpPr txBox="1"/>
          <p:nvPr>
            <p:ph idx="2" type="body"/>
          </p:nvPr>
        </p:nvSpPr>
        <p:spPr>
          <a:xfrm>
            <a:off x="4846350" y="179825"/>
            <a:ext cx="4197600" cy="47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What is a “microsite”?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Group module basic concepts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Demo!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>
                <a:solidFill>
                  <a:schemeClr val="dk1"/>
                </a:solidFill>
              </a:rPr>
              <a:t>Review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Expected Issues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Links/resources</a:t>
            </a:r>
            <a:endParaRPr/>
          </a:p>
        </p:txBody>
      </p:sp>
      <p:sp>
        <p:nvSpPr>
          <p:cNvPr id="288" name="Google Shape;288;p5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5"/>
          <p:cNvSpPr txBox="1"/>
          <p:nvPr>
            <p:ph type="title"/>
          </p:nvPr>
        </p:nvSpPr>
        <p:spPr>
          <a:xfrm>
            <a:off x="311700" y="18414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“Microsite”?</a:t>
            </a:r>
            <a:endParaRPr/>
          </a:p>
        </p:txBody>
      </p:sp>
      <p:sp>
        <p:nvSpPr>
          <p:cNvPr id="294" name="Google Shape;294;p55"/>
          <p:cNvSpPr txBox="1"/>
          <p:nvPr>
            <p:ph idx="1" type="subTitle"/>
          </p:nvPr>
        </p:nvSpPr>
        <p:spPr>
          <a:xfrm>
            <a:off x="1320450" y="2634125"/>
            <a:ext cx="6503100" cy="6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Overused buzzword or actual useful concept?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a microsite need?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6"/>
          <p:cNvSpPr txBox="1"/>
          <p:nvPr>
            <p:ph idx="2" type="body"/>
          </p:nvPr>
        </p:nvSpPr>
        <p:spPr>
          <a:xfrm>
            <a:off x="4846350" y="179825"/>
            <a:ext cx="4197600" cy="47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page or set of pages dedicated to a specific subject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May or may not be siloed off from the rest of a main site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If multiple pages, often has primary or secondary navigation to browse additional pages within that context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USGS Example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0" name="Google Shape;300;p5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D8</a:t>
            </a:r>
            <a:endParaRPr/>
          </a:p>
        </p:txBody>
      </p:sp>
      <p:sp>
        <p:nvSpPr>
          <p:cNvPr id="301" name="Google Shape;301;p5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“Microsite”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7"/>
          <p:cNvSpPr txBox="1"/>
          <p:nvPr>
            <p:ph idx="2" type="body"/>
          </p:nvPr>
        </p:nvSpPr>
        <p:spPr>
          <a:xfrm>
            <a:off x="4779625" y="179825"/>
            <a:ext cx="4297800" cy="47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an join, be added to (or be invited to*) a group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Access to a group and its content based on </a:t>
            </a:r>
            <a:r>
              <a:rPr b="1" lang="en"/>
              <a:t>Group type </a:t>
            </a:r>
            <a:r>
              <a:rPr lang="en"/>
              <a:t>roles and permissions (along with Drupal’s)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*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https://www.drupal.org/project/group/issues/2752603</a:t>
            </a:r>
            <a:endParaRPr sz="1200"/>
          </a:p>
        </p:txBody>
      </p:sp>
      <p:sp>
        <p:nvSpPr>
          <p:cNvPr id="307" name="Google Shape;307;p5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D8</a:t>
            </a:r>
            <a:endParaRPr/>
          </a:p>
        </p:txBody>
      </p:sp>
      <p:sp>
        <p:nvSpPr>
          <p:cNvPr id="308" name="Google Shape;308;p5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8"/>
          <p:cNvSpPr txBox="1"/>
          <p:nvPr>
            <p:ph idx="2" type="body"/>
          </p:nvPr>
        </p:nvSpPr>
        <p:spPr>
          <a:xfrm>
            <a:off x="4846350" y="179825"/>
            <a:ext cx="4197600" cy="47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Need to be able to manage group “ownership” of various entities -  nodes, media, menus, etc.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group’s content may or may not need to be siloed off from other groups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4" name="Google Shape;314;p5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D8</a:t>
            </a:r>
            <a:endParaRPr/>
          </a:p>
        </p:txBody>
      </p:sp>
      <p:sp>
        <p:nvSpPr>
          <p:cNvPr id="315" name="Google Shape;315;p5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Ownership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