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Lobster"/>
      <p:regular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Oswald-regular.fntdata"/><Relationship Id="rId6" Type="http://schemas.openxmlformats.org/officeDocument/2006/relationships/slide" Target="slides/slide2.xml"/><Relationship Id="rId18" Type="http://schemas.openxmlformats.org/officeDocument/2006/relationships/font" Target="fonts/Lobster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Lobster"/>
              <a:buNone/>
              <a:defRPr b="1" sz="36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SzPct val="100000"/>
              <a:buFont typeface="Oswald"/>
              <a:buChar char="●"/>
              <a:defRPr sz="3000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480"/>
              </a:spcBef>
              <a:buSzPct val="100000"/>
              <a:buFont typeface="Oswald"/>
              <a:buChar char="○"/>
              <a:defRPr sz="2400"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480"/>
              </a:spcBef>
              <a:buSzPct val="100000"/>
              <a:buFont typeface="Oswald"/>
              <a:buChar char="■"/>
              <a:defRPr sz="2400"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360"/>
              </a:spcBef>
              <a:buSzPct val="100000"/>
              <a:buFont typeface="Oswald"/>
              <a:buChar char="●"/>
              <a:defRPr sz="1800"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360"/>
              </a:spcBef>
              <a:buSzPct val="100000"/>
              <a:buFont typeface="Oswald"/>
              <a:buChar char="○"/>
              <a:defRPr sz="1800"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360"/>
              </a:spcBef>
              <a:buSzPct val="100000"/>
              <a:buFont typeface="Oswald"/>
              <a:buChar char="■"/>
              <a:defRPr sz="1800"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360"/>
              </a:spcBef>
              <a:buSzPct val="100000"/>
              <a:buFont typeface="Oswald"/>
              <a:buChar char="●"/>
              <a:defRPr sz="1800"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360"/>
              </a:spcBef>
              <a:buSzPct val="100000"/>
              <a:buFont typeface="Oswald"/>
              <a:buChar char="○"/>
              <a:defRPr sz="1800"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360"/>
              </a:spcBef>
              <a:buSzPct val="100000"/>
              <a:buFont typeface="Oswald"/>
              <a:buChar char="■"/>
              <a:defRPr sz="18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pic>
        <p:nvPicPr>
          <p:cNvPr descr="logo.png" id="8" name="Shape 8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633275" y="4591925"/>
            <a:ext cx="1460150" cy="4937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mc:AlternateContent>
    <mc:Choice Requires="p14">
      <p:transition spd="slow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pinspire.com/" TargetMode="External"/><Relationship Id="rId4" Type="http://schemas.openxmlformats.org/officeDocument/2006/relationships/hyperlink" Target="https://twitter.com/spinspire_com" TargetMode="External"/><Relationship Id="rId5" Type="http://schemas.openxmlformats.org/officeDocument/2006/relationships/hyperlink" Target="https://www.youtube.com/watch?v=UwCX9oPpfPI" TargetMode="External"/><Relationship Id="rId6" Type="http://schemas.openxmlformats.org/officeDocument/2006/relationships/hyperlink" Target="https://www.youtube.com/watch?v=UwCX9oPpfPI" TargetMode="External"/><Relationship Id="rId7" Type="http://schemas.openxmlformats.org/officeDocument/2006/relationships/hyperlink" Target="https://bitbucket.org/spinspire/d8-react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youtu.be/UwCX9oPpfPI" TargetMode="External"/><Relationship Id="rId4" Type="http://schemas.openxmlformats.org/officeDocument/2006/relationships/hyperlink" Target="https://bitbucket.org/spinspire/d8-react" TargetMode="External"/><Relationship Id="rId5" Type="http://schemas.openxmlformats.org/officeDocument/2006/relationships/hyperlink" Target="mailto:jitesh@spinspire.com" TargetMode="External"/><Relationship Id="rId6" Type="http://schemas.openxmlformats.org/officeDocument/2006/relationships/hyperlink" Target="https://twitter.com/spinspire_com" TargetMode="External"/><Relationship Id="rId7" Type="http://schemas.openxmlformats.org/officeDocument/2006/relationships/hyperlink" Target="https://spinspire.com/" TargetMode="External"/><Relationship Id="rId8" Type="http://schemas.openxmlformats.org/officeDocument/2006/relationships/hyperlink" Target="https://www.youtube.com/spinspir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drupal.org/project/popular_tags" TargetMode="External"/><Relationship Id="rId4" Type="http://schemas.openxmlformats.org/officeDocument/2006/relationships/hyperlink" Target="https://www.drupal.org/project/prlp" TargetMode="External"/><Relationship Id="rId5" Type="http://schemas.openxmlformats.org/officeDocument/2006/relationships/hyperlink" Target="https://spinspire.com/" TargetMode="External"/><Relationship Id="rId6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localhost/node/1?_format=json" TargetMode="External"/><Relationship Id="rId4" Type="http://schemas.openxmlformats.org/officeDocument/2006/relationships/hyperlink" Target="http://localhost/entity/node" TargetMode="External"/><Relationship Id="rId5" Type="http://schemas.openxmlformats.org/officeDocument/2006/relationships/hyperlink" Target="http://localhost/node/1" TargetMode="External"/><Relationship Id="rId6" Type="http://schemas.openxmlformats.org/officeDocument/2006/relationships/hyperlink" Target="http://localhost/node/1" TargetMode="External"/><Relationship Id="rId7" Type="http://schemas.openxmlformats.org/officeDocument/2006/relationships/hyperlink" Target="http://localhost/node/res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x="685800" y="262700"/>
            <a:ext cx="7772400" cy="2480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ReactJS and Drupal 8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Writing content rich JavaScript/REST web apps.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x="685800" y="2840049"/>
            <a:ext cx="7772400" cy="714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DrupalCamp Atlanta</a:t>
            </a:r>
          </a:p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685800" y="3526351"/>
            <a:ext cx="7772400" cy="1299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Jitesh Doshi,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SpinSpire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u="sng">
                <a:solidFill>
                  <a:schemeClr val="hlink"/>
                </a:solidFill>
                <a:hlinkClick r:id="rId4"/>
              </a:rPr>
              <a:t>@spinspire_com</a:t>
            </a:r>
            <a:br>
              <a:rPr lang="en" sz="2400"/>
            </a:br>
            <a:r>
              <a:rPr lang="en" sz="2400" u="sng">
                <a:solidFill>
                  <a:schemeClr val="hlink"/>
                </a:solidFill>
                <a:hlinkClick r:id="rId5"/>
              </a:rPr>
              <a:t>Screencast</a:t>
            </a:r>
            <a:r>
              <a:rPr lang="en" sz="2400" u="sng">
                <a:solidFill>
                  <a:schemeClr val="hlink"/>
                </a:solidFill>
                <a:hlinkClick r:id="rId6"/>
              </a:rPr>
              <a:t> video</a:t>
            </a:r>
            <a:r>
              <a:rPr lang="en" sz="2400"/>
              <a:t> and </a:t>
            </a:r>
            <a:r>
              <a:rPr lang="en" sz="2400" u="sng">
                <a:solidFill>
                  <a:schemeClr val="hlink"/>
                </a:solidFill>
                <a:hlinkClick r:id="rId7"/>
              </a:rPr>
              <a:t>Source code</a:t>
            </a:r>
            <a:r>
              <a:rPr lang="en" sz="2400"/>
              <a:t> for this presentation.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Drupal 8 - CORS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Configure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cors.config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i</a:t>
            </a:r>
            <a:r>
              <a:rPr lang="en">
                <a:solidFill>
                  <a:schemeClr val="dk1"/>
                </a:solidFill>
              </a:rPr>
              <a:t>n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services.yml</a:t>
            </a:r>
            <a:r>
              <a:rPr lang="en">
                <a:solidFill>
                  <a:schemeClr val="dk1"/>
                </a:solidFill>
              </a:rPr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cors.config: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enabled: true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allowedHeaders: ['x-csrf-token', 'content-type']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allowedMethods: ['GET','POST','PATCH', 'DELETE']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allowedOrigins: ['*']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supportsCredentials: true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Recipe</a:t>
            </a:r>
            <a:r>
              <a:rPr lang="en"/>
              <a:t>: ReactJS App in Drupal 8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Use this demo app as the starting point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Deploy Drupal 8 to localhost.d8 and this app at app.localhost.d8 (a subdomain)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Develop and test React app in standalone mode. Use webpack dev server with hot-reloading.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Compile to dist with "npm run build"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Finally, add a block in Drupal that embed React App.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ReactJS App Development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Install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npm</a:t>
            </a:r>
            <a:r>
              <a:rPr lang="en">
                <a:solidFill>
                  <a:schemeClr val="dk1"/>
                </a:solidFill>
              </a:rPr>
              <a:t>.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Follow a productive dev workflow using webpack-dev-server.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Implement basic ReactJS components.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Implement basic state management -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App</a:t>
            </a:r>
            <a:r>
              <a:rPr lang="en">
                <a:solidFill>
                  <a:schemeClr val="dk1"/>
                </a:solidFill>
              </a:rPr>
              <a:t> is the only stateful component. All others are pure functional.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Use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axios</a:t>
            </a:r>
            <a:r>
              <a:rPr lang="en">
                <a:solidFill>
                  <a:schemeClr val="dk1"/>
                </a:solidFill>
              </a:rPr>
              <a:t> for AJAX requests. Configure it to include X-CSRF-Header and credentials cookie.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For </a:t>
            </a:r>
            <a:r>
              <a:rPr lang="en"/>
              <a:t>More Information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</a:pPr>
            <a:r>
              <a:rPr lang="en"/>
              <a:t>Screencast</a:t>
            </a:r>
            <a:r>
              <a:rPr lang="en"/>
              <a:t> Video: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https://youtu.be/UwCX9oPpfPI</a:t>
            </a:r>
          </a:p>
          <a:p>
            <a:pPr indent="-419100" lvl="0" marL="457200" rtl="0">
              <a:spcBef>
                <a:spcPts val="0"/>
              </a:spcBef>
            </a:pPr>
            <a:r>
              <a:rPr lang="en"/>
              <a:t>Source code: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https://bitbucket.org/spinspire/d8-react</a:t>
            </a:r>
          </a:p>
          <a:p>
            <a:pPr indent="-419100" lvl="0" marL="457200" rtl="0">
              <a:spcBef>
                <a:spcPts val="0"/>
              </a:spcBef>
            </a:pPr>
            <a:r>
              <a:rPr lang="en"/>
              <a:t>Email: </a:t>
            </a:r>
            <a:r>
              <a:rPr lang="en" u="sng">
                <a:solidFill>
                  <a:schemeClr val="hlink"/>
                </a:solidFill>
                <a:hlinkClick r:id="rId5"/>
              </a:rPr>
              <a:t>jitesh@spinspire.com</a:t>
            </a:r>
          </a:p>
          <a:p>
            <a:pPr indent="-419100" lvl="0" marL="457200" rtl="0">
              <a:spcBef>
                <a:spcPts val="0"/>
              </a:spcBef>
            </a:pPr>
            <a:r>
              <a:rPr lang="en"/>
              <a:t>Follow </a:t>
            </a:r>
            <a:r>
              <a:rPr lang="en" u="sng">
                <a:solidFill>
                  <a:schemeClr val="hlink"/>
                </a:solidFill>
                <a:hlinkClick r:id="rId6"/>
              </a:rPr>
              <a:t>@spinspire_com</a:t>
            </a:r>
          </a:p>
          <a:p>
            <a:pPr indent="-419100" lvl="0" marL="457200" rtl="0">
              <a:spcBef>
                <a:spcPts val="0"/>
              </a:spcBef>
            </a:pPr>
            <a:r>
              <a:rPr lang="en"/>
              <a:t>Visit </a:t>
            </a:r>
            <a:r>
              <a:rPr lang="en" u="sng">
                <a:solidFill>
                  <a:schemeClr val="hlink"/>
                </a:solidFill>
                <a:hlinkClick r:id="rId7"/>
              </a:rPr>
              <a:t>spinspire.com</a:t>
            </a:r>
          </a:p>
          <a:p>
            <a:pPr indent="-419100" lvl="0" marL="457200" rtl="0">
              <a:spcBef>
                <a:spcPts val="0"/>
              </a:spcBef>
            </a:pPr>
            <a:r>
              <a:rPr lang="en"/>
              <a:t>Visit </a:t>
            </a:r>
            <a:r>
              <a:rPr lang="en" u="sng">
                <a:solidFill>
                  <a:schemeClr val="hlink"/>
                </a:solidFill>
                <a:hlinkClick r:id="rId8"/>
              </a:rPr>
              <a:t>youtube.com/spinspire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Motivation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Drupal is your favorite CMS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AJAX apps and SPA's are cool!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ReactJS is the HOTTEST thing (What? It's vue.js now?)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REST support: D7 contrib, D8 core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</a:pPr>
            <a:r>
              <a:rPr lang="en">
                <a:solidFill>
                  <a:schemeClr val="dk1"/>
                </a:solidFill>
              </a:rPr>
              <a:t>D8's Content + React's UX == Awesome!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2012150"/>
            <a:ext cx="8229600" cy="2913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</a:pPr>
            <a:r>
              <a:rPr lang="en">
                <a:solidFill>
                  <a:schemeClr val="dk1"/>
                </a:solidFill>
              </a:rPr>
              <a:t>SpinSpire is a Drupal focused company.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</a:pPr>
            <a:r>
              <a:rPr lang="en">
                <a:solidFill>
                  <a:schemeClr val="dk1"/>
                </a:solidFill>
              </a:rPr>
              <a:t>All developers located in Jacksonville, Florida.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Contributed modules: </a:t>
            </a:r>
            <a:r>
              <a:rPr lang="en" u="sng">
                <a:solidFill>
                  <a:schemeClr val="hlink"/>
                </a:solidFill>
                <a:hlinkClick r:id="rId3"/>
              </a:rPr>
              <a:t>popular_tags</a:t>
            </a:r>
            <a:r>
              <a:rPr lang="en">
                <a:solidFill>
                  <a:schemeClr val="dk1"/>
                </a:solidFill>
              </a:rPr>
              <a:t> &amp; </a:t>
            </a:r>
            <a:r>
              <a:rPr lang="en" u="sng">
                <a:solidFill>
                  <a:schemeClr val="hlink"/>
                </a:solidFill>
                <a:hlinkClick r:id="rId4"/>
              </a:rPr>
              <a:t>prlp</a:t>
            </a:r>
            <a:r>
              <a:rPr lang="en">
                <a:solidFill>
                  <a:schemeClr val="dk1"/>
                </a:solidFill>
              </a:rPr>
              <a:t>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Clients such as Nike, Florida Blue and Federal Govt.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Find us on the web, or visit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https://spinspire.com/</a:t>
            </a:r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46" name="Shape 4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30125" y="347825"/>
            <a:ext cx="4683750" cy="158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ReactJS key facts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</a:pPr>
            <a:r>
              <a:rPr lang="en">
                <a:solidFill>
                  <a:schemeClr val="dk1"/>
                </a:solidFill>
              </a:rPr>
              <a:t>Not full MVC, only View.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</a:pPr>
            <a:r>
              <a:rPr lang="en">
                <a:solidFill>
                  <a:schemeClr val="dk1"/>
                </a:solidFill>
              </a:rPr>
              <a:t>Has addons for other stuff - routing, state mgmt, ajax...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Uses "Virtual DOM" for performance.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Lets you build components that can be injected DOM and updated when state changes.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Best used with ES6 or ES2015 which compiles to JS.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Setup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Install D8 and some basic modules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drush dl devel admin_toolbar pathauto token ctools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drush -y en devel devel_generate admin_toolbar_tools pathauto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drush -y en rest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Generate some users, terms and nodes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drush generate-users 10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drush generate-terms tags 10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drush generate-content 50 0 --types=article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Enabling Content serving as JSON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4983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drush -y en restui rest serialization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Visit Configuration &gt; Web Services &gt; REST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Enable "Content"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29750" y="992750"/>
            <a:ext cx="2927075" cy="356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RESTful services in Drupal 8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GET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http://localhost/node/1?_format=json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POST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http://localhost/entity/node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PATCH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http://localhost/node/1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DELETE </a:t>
            </a:r>
            <a:r>
              <a:rPr lang="en" u="sng">
                <a:solidFill>
                  <a:schemeClr val="hlink"/>
                </a:solidFill>
                <a:hlinkClick r:id="rId6"/>
              </a:rPr>
              <a:t>http://localhost/node/1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Create views and add "REST export" display.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GET </a:t>
            </a:r>
            <a:r>
              <a:rPr lang="en" u="sng">
                <a:solidFill>
                  <a:schemeClr val="hlink"/>
                </a:solidFill>
                <a:hlinkClick r:id="rId7"/>
              </a:rPr>
              <a:t>http://localhost/node/rest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And much more!!!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Drupal 8 - CSRF and Authentication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JavaScript code should get CRSF token from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/rest/session/token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Include token as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X-CSRF-Token</a:t>
            </a:r>
            <a:r>
              <a:rPr lang="en">
                <a:solidFill>
                  <a:schemeClr val="dk1"/>
                </a:solidFill>
              </a:rPr>
              <a:t> in all requests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JS app deployed to a subdomain of D8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So that authentication cookie can be shared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Configure Drupal REST to use cookie auth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