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87" r:id="rId8"/>
    <p:sldId id="288" r:id="rId9"/>
    <p:sldId id="265" r:id="rId10"/>
    <p:sldId id="267" r:id="rId11"/>
    <p:sldId id="266" r:id="rId12"/>
    <p:sldId id="269" r:id="rId13"/>
    <p:sldId id="270" r:id="rId14"/>
    <p:sldId id="271" r:id="rId15"/>
    <p:sldId id="292" r:id="rId16"/>
    <p:sldId id="290" r:id="rId17"/>
    <p:sldId id="289" r:id="rId18"/>
    <p:sldId id="29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79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-112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55AA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55AA4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5AA4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ninjagrl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rupal.org/docs/7/managing-site-performance-and-scalability/caching-to-improve-performance/caching-overvie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061" y="1619088"/>
            <a:ext cx="8184942" cy="1646302"/>
          </a:xfrm>
        </p:spPr>
        <p:txBody>
          <a:bodyPr/>
          <a:lstStyle/>
          <a:p>
            <a:r>
              <a:rPr lang="en-US" sz="4800" dirty="0" smtClean="0">
                <a:solidFill>
                  <a:srgbClr val="55AA4F"/>
                </a:solidFill>
              </a:rPr>
              <a:t/>
            </a:r>
            <a:br>
              <a:rPr lang="en-US" sz="4800" dirty="0" smtClean="0">
                <a:solidFill>
                  <a:srgbClr val="55AA4F"/>
                </a:solidFill>
              </a:rPr>
            </a:br>
            <a:r>
              <a:rPr lang="en-US" sz="4800" dirty="0" smtClean="0">
                <a:solidFill>
                  <a:srgbClr val="55AA4F"/>
                </a:solidFill>
              </a:rPr>
              <a:t>Beyond Content Management</a:t>
            </a:r>
            <a:r>
              <a:rPr lang="en-US" dirty="0" smtClean="0">
                <a:solidFill>
                  <a:srgbClr val="55AA4F"/>
                </a:solidFill>
              </a:rPr>
              <a:t/>
            </a:r>
            <a:br>
              <a:rPr lang="en-US" dirty="0" smtClean="0">
                <a:solidFill>
                  <a:srgbClr val="55AA4F"/>
                </a:solidFill>
              </a:rPr>
            </a:br>
            <a:r>
              <a:rPr lang="en-US" sz="2800" dirty="0" smtClean="0">
                <a:solidFill>
                  <a:srgbClr val="55AA4F"/>
                </a:solidFill>
              </a:rPr>
              <a:t>Drupal as a foundation for web applications</a:t>
            </a:r>
            <a:endParaRPr lang="en-US" sz="2800" dirty="0">
              <a:solidFill>
                <a:srgbClr val="55AA4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LocalTennisLeagues.com, a case study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60" y="4491658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98158"/>
            <a:ext cx="8596668" cy="1320800"/>
          </a:xfrm>
        </p:spPr>
        <p:txBody>
          <a:bodyPr/>
          <a:lstStyle/>
          <a:p>
            <a:r>
              <a:rPr lang="en-US" dirty="0" smtClean="0"/>
              <a:t>We actually specialize in integrating Drupal &amp; FileMaker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3354" y="2172031"/>
            <a:ext cx="4665784" cy="12834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Ninja Girl, and her sidekick Turtle (her pet cat), make Open Source Art</a:t>
            </a:r>
          </a:p>
          <a:p>
            <a:r>
              <a:rPr lang="en-US" dirty="0" smtClean="0"/>
              <a:t>Go buy some Art! Or commission your own like we did</a:t>
            </a:r>
            <a:r>
              <a:rPr lang="en-US" dirty="0" smtClean="0"/>
              <a:t>!</a:t>
            </a:r>
          </a:p>
          <a:p>
            <a:r>
              <a:rPr lang="en-US" dirty="0"/>
              <a:t>Any guess as to what these art pieces are about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ninjagrl.com</a:t>
            </a:r>
            <a:r>
              <a:rPr lang="en-US" dirty="0" smtClean="0"/>
              <a:t> (No ”</a:t>
            </a:r>
            <a:r>
              <a:rPr lang="en-US" dirty="0" err="1" smtClean="0"/>
              <a:t>i</a:t>
            </a:r>
            <a:r>
              <a:rPr lang="en-US" dirty="0" smtClean="0"/>
              <a:t>” in </a:t>
            </a:r>
            <a:r>
              <a:rPr lang="en-US" dirty="0" err="1" smtClean="0"/>
              <a:t>grl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ttps://ninjagrl.com/img/artwork/cover/22555a64c8aab8ac?w=500&amp;h=400&amp;s=db7a9b93289f26b3c40ddd29dc5a52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1" y="2195974"/>
            <a:ext cx="4475069" cy="44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ninjagrl.com/img/artwork/cover/155671c0dd2a68?w=500&amp;h=400&amp;s=168265f85b7f59b30805ab873cba8e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138" y="1930400"/>
            <a:ext cx="2307557" cy="46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ninjagrl.com/img/artwork/cover/22255944bc5af70f?w=500&amp;h=400&amp;s=5a4002428b37390fbb4df05680e34aa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83" y="3605555"/>
            <a:ext cx="4087319" cy="30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6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two: </a:t>
            </a:r>
            <a:r>
              <a:rPr lang="en-US" dirty="0"/>
              <a:t>Goodbye FileMaker, hello Drupal web-app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5296532"/>
            <a:ext cx="8403775" cy="1561468"/>
          </a:xfrm>
        </p:spPr>
        <p:txBody>
          <a:bodyPr/>
          <a:lstStyle/>
          <a:p>
            <a:r>
              <a:rPr lang="en-US" dirty="0" smtClean="0"/>
              <a:t>One database is better than two</a:t>
            </a:r>
          </a:p>
          <a:p>
            <a:r>
              <a:rPr lang="en-US" dirty="0" smtClean="0"/>
              <a:t>Users go to website to do data entry and view results, no benefit to back-office database</a:t>
            </a:r>
          </a:p>
          <a:p>
            <a:r>
              <a:rPr lang="en-US" dirty="0" smtClean="0"/>
              <a:t>HUGE UNDERTAKING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8" name="Picture 7" descr="by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75152"/>
            <a:ext cx="5522555" cy="31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mean to go “beyond a content management system?”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Hard question to answer, no </a:t>
            </a:r>
            <a:r>
              <a:rPr lang="en-US" dirty="0" smtClean="0"/>
              <a:t>clear, defining line </a:t>
            </a:r>
            <a:r>
              <a:rPr lang="en-US" dirty="0" smtClean="0"/>
              <a:t>between a CMS and a Web App</a:t>
            </a:r>
          </a:p>
          <a:p>
            <a:r>
              <a:rPr lang="en-US" dirty="0" smtClean="0"/>
              <a:t>All systems just manage data</a:t>
            </a:r>
          </a:p>
          <a:p>
            <a:r>
              <a:rPr lang="en-US" dirty="0" smtClean="0"/>
              <a:t>However, these hint at more than a CMS:</a:t>
            </a:r>
          </a:p>
          <a:p>
            <a:pPr lvl="1"/>
            <a:r>
              <a:rPr lang="en-US" dirty="0" smtClean="0"/>
              <a:t>Button that creates hundreds or thousands of nodes at one click</a:t>
            </a:r>
          </a:p>
          <a:p>
            <a:pPr lvl="1"/>
            <a:r>
              <a:rPr lang="en-US" dirty="0" smtClean="0"/>
              <a:t>Forms requiring thousands of lines of validation code</a:t>
            </a:r>
          </a:p>
          <a:p>
            <a:pPr lvl="1"/>
            <a:r>
              <a:rPr lang="en-US" dirty="0" smtClean="0"/>
              <a:t>Sending hundreds of automated e-mails each morning, using very sophisticated logic</a:t>
            </a:r>
          </a:p>
          <a:p>
            <a:pPr lvl="1"/>
            <a:r>
              <a:rPr lang="en-US" dirty="0" smtClean="0"/>
              <a:t>Less than straight-forward E-commerce, deeply coupled with non-store </a:t>
            </a:r>
            <a:r>
              <a:rPr lang="en-US" dirty="0" smtClean="0"/>
              <a:t>data``</a:t>
            </a:r>
            <a:endParaRPr lang="en-US" dirty="0" smtClean="0"/>
          </a:p>
          <a:p>
            <a:pPr lvl="1"/>
            <a:r>
              <a:rPr lang="en-US" dirty="0" smtClean="0"/>
              <a:t>Multiple complex algorithms for ranking and </a:t>
            </a:r>
            <a:r>
              <a:rPr lang="en-US" dirty="0" smtClean="0"/>
              <a:t>sorting</a:t>
            </a:r>
          </a:p>
          <a:p>
            <a:pPr lvl="1"/>
            <a:r>
              <a:rPr lang="en-US" dirty="0" smtClean="0"/>
              <a:t>Entire business dependent on the site and customers’ and admin interactions with it.</a:t>
            </a:r>
            <a:endParaRPr lang="en-US" dirty="0"/>
          </a:p>
          <a:p>
            <a:r>
              <a:rPr lang="en-US" dirty="0" smtClean="0"/>
              <a:t>If the reasons seem to point to “more than a CMS”, why build in Drupal? Our train of thought</a:t>
            </a:r>
            <a:r>
              <a:rPr lang="is-IS" dirty="0" smtClean="0"/>
              <a:t>…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3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1358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Drupal vs. frameworks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Laravel is </a:t>
            </a:r>
            <a:r>
              <a:rPr lang="en-US" sz="2400" dirty="0" smtClean="0"/>
              <a:t>fast </a:t>
            </a:r>
            <a:r>
              <a:rPr lang="en-US" sz="2400" dirty="0"/>
              <a:t>to develop </a:t>
            </a:r>
            <a:r>
              <a:rPr lang="en-US" sz="2400" dirty="0" smtClean="0"/>
              <a:t>in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496" y="2043007"/>
            <a:ext cx="6401845" cy="4459306"/>
          </a:xfrm>
        </p:spPr>
        <p:txBody>
          <a:bodyPr>
            <a:normAutofit/>
          </a:bodyPr>
          <a:lstStyle/>
          <a:p>
            <a:r>
              <a:rPr lang="en-US" dirty="0" smtClean="0"/>
              <a:t>MVC – OOP – operate under a standardized, well-understood programming structure</a:t>
            </a:r>
            <a:endParaRPr lang="en-US" dirty="0" smtClean="0"/>
          </a:p>
          <a:p>
            <a:pPr lvl="1"/>
            <a:r>
              <a:rPr lang="en-US" dirty="0"/>
              <a:t>All in code, under version control without requiring Features, including </a:t>
            </a:r>
            <a:r>
              <a:rPr lang="en-US" dirty="0" smtClean="0"/>
              <a:t>models (data, DB queries), </a:t>
            </a:r>
            <a:r>
              <a:rPr lang="en-US" dirty="0"/>
              <a:t>views </a:t>
            </a:r>
            <a:r>
              <a:rPr lang="en-US" dirty="0" smtClean="0"/>
              <a:t>(rendering of components for viewing or modifying) and </a:t>
            </a:r>
            <a:r>
              <a:rPr lang="en-US" dirty="0"/>
              <a:t>controller </a:t>
            </a:r>
            <a:r>
              <a:rPr lang="en-US" dirty="0" smtClean="0"/>
              <a:t>(logical operations) of </a:t>
            </a:r>
            <a:r>
              <a:rPr lang="en-US" dirty="0"/>
              <a:t>course, but also migrations (data structure), seeds (data to “ingest”</a:t>
            </a:r>
            <a:r>
              <a:rPr lang="en-US" dirty="0" smtClean="0"/>
              <a:t>).</a:t>
            </a:r>
            <a:endParaRPr lang="en-US" dirty="0" smtClean="0"/>
          </a:p>
          <a:p>
            <a:pPr lvl="1"/>
            <a:r>
              <a:rPr lang="en-US" dirty="0" smtClean="0"/>
              <a:t>Drupal content </a:t>
            </a:r>
            <a:r>
              <a:rPr lang="en-US" dirty="0" smtClean="0"/>
              <a:t>types don’t </a:t>
            </a:r>
            <a:r>
              <a:rPr lang="en-US" dirty="0" smtClean="0"/>
              <a:t>explicitly know </a:t>
            </a:r>
            <a:r>
              <a:rPr lang="en-US" dirty="0" smtClean="0"/>
              <a:t>about relationships, ORM models </a:t>
            </a:r>
            <a:r>
              <a:rPr lang="en-US" dirty="0" smtClean="0"/>
              <a:t>do (can). </a:t>
            </a:r>
            <a:r>
              <a:rPr lang="en-US" dirty="0" smtClean="0"/>
              <a:t>In Drupal, have to rebuild same relationships over and over in </a:t>
            </a:r>
            <a:r>
              <a:rPr lang="en-US" dirty="0" smtClean="0"/>
              <a:t>Views or through joins in a query. ORM model can just have related data as a property of itself.</a:t>
            </a:r>
            <a:endParaRPr lang="en-US" dirty="0" smtClean="0"/>
          </a:p>
          <a:p>
            <a:pPr lvl="1"/>
            <a:r>
              <a:rPr lang="en-US" dirty="0" smtClean="0"/>
              <a:t>HTML Views are much nicer than Drupal .</a:t>
            </a:r>
            <a:r>
              <a:rPr lang="en-US" dirty="0" err="1" smtClean="0"/>
              <a:t>tpl</a:t>
            </a:r>
            <a:r>
              <a:rPr lang="en-US" dirty="0" smtClean="0"/>
              <a:t> </a:t>
            </a:r>
            <a:r>
              <a:rPr lang="en-US" dirty="0" smtClean="0"/>
              <a:t>files (blade!) to work with.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69" y="3762641"/>
            <a:ext cx="2114451" cy="1476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7" y="2245826"/>
            <a:ext cx="1630939" cy="1650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 smtClean="0"/>
              <a:t>Drupal vs. </a:t>
            </a:r>
            <a:r>
              <a:rPr lang="en-US" dirty="0" smtClean="0"/>
              <a:t>frameworks</a:t>
            </a:r>
            <a:br>
              <a:rPr lang="en-US" dirty="0" smtClean="0"/>
            </a:br>
            <a:r>
              <a:rPr lang="en-US" sz="2400" dirty="0" smtClean="0"/>
              <a:t>Drupal is fast </a:t>
            </a:r>
            <a:r>
              <a:rPr lang="en-US" sz="2400" dirty="0"/>
              <a:t>to develop in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510" y="2157661"/>
            <a:ext cx="6773661" cy="42270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Freebies from choosing Drupal</a:t>
            </a:r>
          </a:p>
          <a:p>
            <a:pPr lvl="1"/>
            <a:r>
              <a:rPr lang="en-US" dirty="0" smtClean="0"/>
              <a:t>User </a:t>
            </a:r>
            <a:r>
              <a:rPr lang="en-US" dirty="0" smtClean="0"/>
              <a:t>A</a:t>
            </a:r>
            <a:r>
              <a:rPr lang="en-US" dirty="0" smtClean="0"/>
              <a:t>ccounts (and sign up/in/</a:t>
            </a:r>
            <a:r>
              <a:rPr lang="en-US" dirty="0" err="1" smtClean="0"/>
              <a:t>pwd</a:t>
            </a:r>
            <a:r>
              <a:rPr lang="en-US" dirty="0" smtClean="0"/>
              <a:t> reset)</a:t>
            </a:r>
          </a:p>
          <a:p>
            <a:pPr lvl="1"/>
            <a:r>
              <a:rPr lang="en-US" dirty="0" smtClean="0"/>
              <a:t>Content </a:t>
            </a:r>
            <a:r>
              <a:rPr lang="en-US" dirty="0" smtClean="0"/>
              <a:t>Types, </a:t>
            </a:r>
            <a:r>
              <a:rPr lang="en-US" dirty="0" smtClean="0"/>
              <a:t>Fields (limited types in core, but separate display </a:t>
            </a:r>
            <a:r>
              <a:rPr lang="en-US" dirty="0" err="1" smtClean="0"/>
              <a:t>config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Commenting, Book, </a:t>
            </a:r>
            <a:r>
              <a:rPr lang="en-US" dirty="0" smtClean="0"/>
              <a:t>Blog</a:t>
            </a:r>
          </a:p>
          <a:p>
            <a:pPr lvl="1"/>
            <a:r>
              <a:rPr lang="en-US" dirty="0" smtClean="0"/>
              <a:t>Contact </a:t>
            </a:r>
            <a:r>
              <a:rPr lang="en-US" dirty="0" smtClean="0"/>
              <a:t>Forms</a:t>
            </a:r>
          </a:p>
          <a:p>
            <a:pPr lvl="1"/>
            <a:r>
              <a:rPr lang="en-US" dirty="0" smtClean="0"/>
              <a:t>Forum</a:t>
            </a:r>
            <a:r>
              <a:rPr lang="en-US" dirty="0"/>
              <a:t>? Poll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smtClean="0"/>
              <a:t>Taxonomy</a:t>
            </a:r>
          </a:p>
          <a:p>
            <a:pPr lvl="1"/>
            <a:r>
              <a:rPr lang="en-US" dirty="0" smtClean="0"/>
              <a:t>Menus</a:t>
            </a:r>
          </a:p>
          <a:p>
            <a:pPr lvl="1"/>
            <a:r>
              <a:rPr lang="en-US" dirty="0" smtClean="0"/>
              <a:t>Blocks</a:t>
            </a:r>
          </a:p>
          <a:p>
            <a:pPr lvl="1"/>
            <a:r>
              <a:rPr lang="en-US" dirty="0" smtClean="0"/>
              <a:t>Themes</a:t>
            </a:r>
          </a:p>
          <a:p>
            <a:pPr lvl="1"/>
            <a:r>
              <a:rPr lang="en-US" dirty="0" smtClean="0"/>
              <a:t>Watchdog</a:t>
            </a:r>
          </a:p>
          <a:p>
            <a:pPr lvl="1"/>
            <a:r>
              <a:rPr lang="en-US" dirty="0" smtClean="0"/>
              <a:t>Sophisticated </a:t>
            </a:r>
            <a:r>
              <a:rPr lang="en-US" dirty="0" err="1" smtClean="0"/>
              <a:t>auth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smtClean="0"/>
              <a:t>permissions, with a UI.</a:t>
            </a:r>
          </a:p>
          <a:p>
            <a:pPr lvl="1"/>
            <a:r>
              <a:rPr lang="en-US" dirty="0" smtClean="0"/>
              <a:t>Hook system for custom code</a:t>
            </a:r>
            <a:endParaRPr lang="en-US" dirty="0" smtClean="0"/>
          </a:p>
          <a:p>
            <a:r>
              <a:rPr lang="en-US" dirty="0" smtClean="0"/>
              <a:t>Drupal community is without </a:t>
            </a:r>
            <a:r>
              <a:rPr lang="en-US" dirty="0" smtClean="0"/>
              <a:t>parallel – support!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716155"/>
            <a:ext cx="2283818" cy="2650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1358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Drupal vs. </a:t>
            </a:r>
            <a:r>
              <a:rPr lang="en-US" dirty="0"/>
              <a:t>frameworks</a:t>
            </a:r>
            <a:br>
              <a:rPr lang="en-US" dirty="0"/>
            </a:br>
            <a:r>
              <a:rPr lang="en-US" sz="2400" dirty="0" smtClean="0"/>
              <a:t>Laravel is </a:t>
            </a:r>
            <a:r>
              <a:rPr lang="en-US" sz="2400" dirty="0"/>
              <a:t>faster at </a:t>
            </a:r>
            <a:r>
              <a:rPr lang="en-US" sz="2400" dirty="0" smtClean="0"/>
              <a:t>runtime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496" y="2054765"/>
            <a:ext cx="6491423" cy="4459306"/>
          </a:xfrm>
        </p:spPr>
        <p:txBody>
          <a:bodyPr>
            <a:normAutofit/>
          </a:bodyPr>
          <a:lstStyle/>
          <a:p>
            <a:r>
              <a:rPr lang="en-US" dirty="0" err="1" smtClean="0"/>
              <a:t>node_load</a:t>
            </a:r>
            <a:r>
              <a:rPr lang="en-US" dirty="0" smtClean="0"/>
              <a:t>($</a:t>
            </a:r>
            <a:r>
              <a:rPr lang="en-US" dirty="0" err="1" smtClean="0"/>
              <a:t>round_nid</a:t>
            </a:r>
            <a:r>
              <a:rPr lang="en-US" dirty="0" smtClean="0"/>
              <a:t>) vs $Round::load($id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err="1" smtClean="0"/>
              <a:t>node_load</a:t>
            </a:r>
            <a:r>
              <a:rPr lang="en-US" dirty="0" smtClean="0"/>
              <a:t>() hits a BUNCH of tables, with SLOW joins. Each field == its own </a:t>
            </a:r>
            <a:r>
              <a:rPr lang="en-US" dirty="0" smtClean="0"/>
              <a:t>table (plus revisions).</a:t>
            </a:r>
            <a:endParaRPr lang="en-US" dirty="0" smtClean="0"/>
          </a:p>
          <a:p>
            <a:pPr lvl="1"/>
            <a:r>
              <a:rPr lang="en-US" dirty="0" smtClean="0"/>
              <a:t>Round::load() hits only the round table, unless configured </a:t>
            </a:r>
            <a:r>
              <a:rPr lang="en-US" dirty="0" smtClean="0"/>
              <a:t>otherwise.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45" y="4044839"/>
            <a:ext cx="2114451" cy="1476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7" y="2245826"/>
            <a:ext cx="1630939" cy="165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Drupal vs. </a:t>
            </a:r>
            <a:r>
              <a:rPr lang="en-US" dirty="0" smtClean="0"/>
              <a:t>frameworks</a:t>
            </a:r>
            <a:br>
              <a:rPr lang="en-US" dirty="0" smtClean="0"/>
            </a:br>
            <a:r>
              <a:rPr lang="en-US" sz="2400" dirty="0" smtClean="0"/>
              <a:t>Drupal is faster at run time than a framework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511" y="2157661"/>
            <a:ext cx="6409106" cy="3792013"/>
          </a:xfrm>
        </p:spPr>
        <p:txBody>
          <a:bodyPr>
            <a:normAutofit/>
          </a:bodyPr>
          <a:lstStyle/>
          <a:p>
            <a:r>
              <a:rPr lang="en-US" dirty="0" smtClean="0"/>
              <a:t>This </a:t>
            </a:r>
            <a:r>
              <a:rPr lang="en-US" dirty="0" smtClean="0"/>
              <a:t>is </a:t>
            </a:r>
            <a:r>
              <a:rPr lang="en-US" dirty="0" smtClean="0"/>
              <a:t>so not </a:t>
            </a:r>
            <a:r>
              <a:rPr lang="en-US" dirty="0" smtClean="0"/>
              <a:t>true. Drupal is slower.</a:t>
            </a:r>
          </a:p>
          <a:p>
            <a:r>
              <a:rPr lang="en-US" dirty="0"/>
              <a:t>L</a:t>
            </a:r>
            <a:r>
              <a:rPr lang="en-US" dirty="0" smtClean="0"/>
              <a:t>ots </a:t>
            </a:r>
            <a:r>
              <a:rPr lang="en-US" dirty="0" smtClean="0"/>
              <a:t>of </a:t>
            </a:r>
            <a:r>
              <a:rPr lang="en-US" dirty="0" smtClean="0"/>
              <a:t>options; </a:t>
            </a:r>
            <a:r>
              <a:rPr lang="en-US" dirty="0" smtClean="0"/>
              <a:t>scaling </a:t>
            </a:r>
            <a:r>
              <a:rPr lang="en-US" dirty="0" smtClean="0"/>
              <a:t>Drupal is a solved problem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OpCode</a:t>
            </a:r>
            <a:r>
              <a:rPr lang="en-US" dirty="0" smtClean="0"/>
              <a:t> caching (APC – Advanced PHP Cache)</a:t>
            </a:r>
          </a:p>
          <a:p>
            <a:pPr lvl="1"/>
            <a:r>
              <a:rPr lang="en-US" dirty="0" smtClean="0"/>
              <a:t>Database caching (</a:t>
            </a:r>
            <a:r>
              <a:rPr lang="en-US" dirty="0" err="1" smtClean="0"/>
              <a:t>Memcache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Proxy caching/HTTP Acceleration (Varnish)</a:t>
            </a:r>
          </a:p>
          <a:p>
            <a:pPr lvl="1"/>
            <a:r>
              <a:rPr lang="en-US" dirty="0" smtClean="0"/>
              <a:t>Boost (anon traffic)</a:t>
            </a:r>
          </a:p>
          <a:p>
            <a:pPr marL="57150" indent="0">
              <a:buNone/>
            </a:pPr>
            <a:r>
              <a:rPr lang="en-US" dirty="0">
                <a:solidFill>
                  <a:srgbClr val="55AA4F"/>
                </a:solidFill>
                <a:hlinkClick r:id="rId2"/>
              </a:rPr>
              <a:t>https://www.drupal.org/docs/7/managing-site-performance-and-scalability/caching-to-improve-performance/caching-</a:t>
            </a:r>
            <a:r>
              <a:rPr lang="en-US" dirty="0" smtClean="0">
                <a:solidFill>
                  <a:srgbClr val="55AA4F"/>
                </a:solidFill>
                <a:hlinkClick r:id="rId2"/>
              </a:rPr>
              <a:t>overview</a:t>
            </a:r>
            <a:endParaRPr lang="en-US" dirty="0" smtClean="0">
              <a:solidFill>
                <a:srgbClr val="55AA4F"/>
              </a:solidFill>
            </a:endParaRPr>
          </a:p>
          <a:p>
            <a:pPr marL="5715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716155"/>
            <a:ext cx="2283818" cy="26505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5AA4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Drupal vs. frameworks</a:t>
            </a:r>
            <a:br>
              <a:rPr lang="en-US" dirty="0" smtClean="0"/>
            </a:br>
            <a:r>
              <a:rPr lang="en-US" sz="2400" dirty="0" smtClean="0"/>
              <a:t>Drupal </a:t>
            </a:r>
            <a:r>
              <a:rPr lang="en-US" sz="2400" strike="sngStrike" dirty="0" smtClean="0"/>
              <a:t>is</a:t>
            </a:r>
            <a:r>
              <a:rPr lang="en-US" sz="2400" dirty="0"/>
              <a:t> </a:t>
            </a:r>
            <a:r>
              <a:rPr lang="en-US" sz="2400" u="sng" dirty="0" smtClean="0"/>
              <a:t>can be</a:t>
            </a:r>
            <a:r>
              <a:rPr lang="en-US" sz="2400" dirty="0" smtClean="0"/>
              <a:t> </a:t>
            </a:r>
            <a:r>
              <a:rPr lang="en-US" sz="2400" i="1" dirty="0" smtClean="0"/>
              <a:t>about</a:t>
            </a:r>
            <a:r>
              <a:rPr lang="en-US" sz="2400" dirty="0" smtClean="0"/>
              <a:t> as fast at run time as a framework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1358"/>
            <a:ext cx="8596668" cy="1320800"/>
          </a:xfrm>
        </p:spPr>
        <p:txBody>
          <a:bodyPr/>
          <a:lstStyle/>
          <a:p>
            <a:r>
              <a:rPr lang="en-US" dirty="0" smtClean="0"/>
              <a:t>Drupal vs. </a:t>
            </a:r>
            <a:r>
              <a:rPr lang="en-US" dirty="0" smtClean="0"/>
              <a:t>frameworks</a:t>
            </a:r>
            <a:br>
              <a:rPr lang="en-US" dirty="0" smtClean="0"/>
            </a:br>
            <a:r>
              <a:rPr lang="en-US" sz="2400" dirty="0" smtClean="0"/>
              <a:t>Laravel pros final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472" y="2160589"/>
            <a:ext cx="6491423" cy="4341724"/>
          </a:xfrm>
        </p:spPr>
        <p:txBody>
          <a:bodyPr>
            <a:normAutofit/>
          </a:bodyPr>
          <a:lstStyle/>
          <a:p>
            <a:r>
              <a:rPr lang="en-US" dirty="0" smtClean="0"/>
              <a:t>Quite </a:t>
            </a:r>
            <a:r>
              <a:rPr lang="en-US" dirty="0"/>
              <a:t>a decent eco-system of plugins which solve common problems (</a:t>
            </a:r>
            <a:r>
              <a:rPr lang="en-US" dirty="0" err="1"/>
              <a:t>Auth</a:t>
            </a:r>
            <a:r>
              <a:rPr lang="en-US" dirty="0"/>
              <a:t>, Eloquent ORM, Cashier (Stripe), Socialite), lots of helper functions, good docs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Draw </a:t>
            </a:r>
            <a:r>
              <a:rPr lang="en-US" dirty="0"/>
              <a:t>from all of PHP </a:t>
            </a:r>
            <a:r>
              <a:rPr lang="en-US" dirty="0" smtClean="0"/>
              <a:t>(</a:t>
            </a:r>
            <a:r>
              <a:rPr lang="en-US" dirty="0" err="1" smtClean="0"/>
              <a:t>packagist</a:t>
            </a:r>
            <a:r>
              <a:rPr lang="en-US" dirty="0" smtClean="0"/>
              <a:t>, </a:t>
            </a:r>
            <a:r>
              <a:rPr lang="en-US" dirty="0" err="1" smtClean="0"/>
              <a:t>composer.json</a:t>
            </a:r>
            <a:r>
              <a:rPr lang="en-US" dirty="0" smtClean="0"/>
              <a:t> require).</a:t>
            </a:r>
          </a:p>
          <a:p>
            <a:r>
              <a:rPr lang="en-US" dirty="0" smtClean="0"/>
              <a:t>Big picture: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Drupal often does (can do) a </a:t>
            </a:r>
            <a:r>
              <a:rPr lang="en-US" sz="2400" dirty="0"/>
              <a:t>lot more than your app </a:t>
            </a:r>
            <a:r>
              <a:rPr lang="en-US" sz="2400" dirty="0" smtClean="0"/>
              <a:t>needs</a:t>
            </a:r>
            <a:r>
              <a:rPr lang="en-US" sz="2400" dirty="0"/>
              <a:t>/wants to do, making it much slower than a lean app developed in a framework. Also requires wrestling with core and contrib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89" y="3762641"/>
            <a:ext cx="2114451" cy="1476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7" y="2245826"/>
            <a:ext cx="1630939" cy="165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 smtClean="0"/>
              <a:t>Drupal vs. </a:t>
            </a:r>
            <a:r>
              <a:rPr lang="en-US" dirty="0" smtClean="0"/>
              <a:t>frameworks</a:t>
            </a:r>
            <a:br>
              <a:rPr lang="en-US" dirty="0" smtClean="0"/>
            </a:br>
            <a:r>
              <a:rPr lang="en-US" sz="2400" dirty="0" smtClean="0"/>
              <a:t>Drupal pros final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511" y="2157661"/>
            <a:ext cx="6409106" cy="3792013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Contrib</a:t>
            </a:r>
            <a:r>
              <a:rPr lang="en-US" dirty="0" smtClean="0"/>
              <a:t> space is unbelievable</a:t>
            </a:r>
          </a:p>
          <a:p>
            <a:pPr lvl="1"/>
            <a:r>
              <a:rPr lang="en-US" dirty="0" smtClean="0"/>
              <a:t>Field Type </a:t>
            </a:r>
            <a:r>
              <a:rPr lang="en-US" dirty="0"/>
              <a:t>- Entity Reference (prepopulate</a:t>
            </a:r>
            <a:r>
              <a:rPr lang="en-US" dirty="0" smtClean="0"/>
              <a:t>), Email, Link, </a:t>
            </a:r>
            <a:endParaRPr lang="en-US" dirty="0" smtClean="0"/>
          </a:p>
          <a:p>
            <a:pPr lvl="1"/>
            <a:r>
              <a:rPr lang="en-US" dirty="0" smtClean="0"/>
              <a:t>Views + </a:t>
            </a:r>
            <a:r>
              <a:rPr lang="en-US" dirty="0" smtClean="0"/>
              <a:t> - w/</a:t>
            </a:r>
            <a:r>
              <a:rPr lang="en-US" dirty="0" smtClean="0"/>
              <a:t>VBO, EVA, RSS, Pivot, </a:t>
            </a:r>
            <a:r>
              <a:rPr lang="en-US" dirty="0" err="1" smtClean="0"/>
              <a:t>Calc</a:t>
            </a:r>
            <a:r>
              <a:rPr lang="en-US" dirty="0" smtClean="0"/>
              <a:t>, Aggregator, Data Export, Slideshow options</a:t>
            </a:r>
          </a:p>
          <a:p>
            <a:pPr lvl="1"/>
            <a:r>
              <a:rPr lang="en-US" dirty="0" err="1" smtClean="0"/>
              <a:t>CKEditor</a:t>
            </a:r>
            <a:endParaRPr lang="en-US" dirty="0"/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Auto Node Title, Leaflet, Twitter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err="1" smtClean="0"/>
              <a:t>Auth</a:t>
            </a:r>
            <a:r>
              <a:rPr lang="en-US" dirty="0" smtClean="0"/>
              <a:t> and permissions are sophisticated, and </a:t>
            </a:r>
            <a:r>
              <a:rPr lang="en-US" dirty="0" smtClean="0"/>
              <a:t>free, with a UI</a:t>
            </a:r>
            <a:endParaRPr lang="en-US" dirty="0" smtClean="0"/>
          </a:p>
          <a:p>
            <a:r>
              <a:rPr lang="en-US" dirty="0" smtClean="0"/>
              <a:t>Again, Drupal </a:t>
            </a:r>
            <a:r>
              <a:rPr lang="en-US" dirty="0" smtClean="0"/>
              <a:t>community is without </a:t>
            </a:r>
            <a:r>
              <a:rPr lang="en-US" dirty="0" smtClean="0"/>
              <a:t>parallel!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716155"/>
            <a:ext cx="2283818" cy="265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97842"/>
            <a:ext cx="8596668" cy="1320800"/>
          </a:xfrm>
        </p:spPr>
        <p:txBody>
          <a:bodyPr/>
          <a:lstStyle/>
          <a:p>
            <a:r>
              <a:rPr lang="en-US" dirty="0" smtClean="0"/>
              <a:t>Drupal vs. </a:t>
            </a:r>
            <a:r>
              <a:rPr lang="en-US" dirty="0" smtClean="0"/>
              <a:t>frameworks</a:t>
            </a:r>
            <a:br>
              <a:rPr lang="en-US" dirty="0" smtClean="0"/>
            </a:br>
            <a:r>
              <a:rPr lang="en-US" sz="2400" dirty="0" smtClean="0"/>
              <a:t>Laravel</a:t>
            </a:r>
            <a:r>
              <a:rPr lang="en-US" sz="2400" dirty="0" smtClean="0"/>
              <a:t>, </a:t>
            </a:r>
            <a:r>
              <a:rPr lang="en-US" sz="2400" dirty="0" err="1" smtClean="0"/>
              <a:t>Symfony</a:t>
            </a:r>
            <a:r>
              <a:rPr lang="en-US" sz="2400" dirty="0" smtClean="0"/>
              <a:t>, etc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06339"/>
          </a:xfrm>
        </p:spPr>
        <p:txBody>
          <a:bodyPr>
            <a:normAutofit/>
          </a:bodyPr>
          <a:lstStyle/>
          <a:p>
            <a:r>
              <a:rPr lang="en-US" dirty="0" smtClean="0"/>
              <a:t>Was Drupal the best possible choice?</a:t>
            </a:r>
          </a:p>
          <a:p>
            <a:pPr lvl="1"/>
            <a:r>
              <a:rPr lang="en-US" dirty="0" smtClean="0"/>
              <a:t>Honestly, we can never know. Both would have worked wonderfully.</a:t>
            </a:r>
          </a:p>
          <a:p>
            <a:r>
              <a:rPr lang="en-US" dirty="0" smtClean="0"/>
              <a:t>Drupal was an excellent choice for this project.</a:t>
            </a:r>
          </a:p>
          <a:p>
            <a:pPr lvl="1"/>
            <a:r>
              <a:rPr lang="en-US" dirty="0"/>
              <a:t>Custom VBOs / </a:t>
            </a:r>
            <a:r>
              <a:rPr lang="en-US" dirty="0" err="1" smtClean="0"/>
              <a:t>DrupalQueue</a:t>
            </a:r>
            <a:endParaRPr lang="en-US" dirty="0" smtClean="0"/>
          </a:p>
          <a:p>
            <a:pPr lvl="1"/>
            <a:r>
              <a:rPr lang="en-US" dirty="0" smtClean="0"/>
              <a:t>Drupal Commerce suite of </a:t>
            </a:r>
            <a:r>
              <a:rPr lang="en-US" dirty="0" err="1" smtClean="0"/>
              <a:t>contrib</a:t>
            </a:r>
            <a:r>
              <a:rPr lang="en-US" dirty="0" smtClean="0"/>
              <a:t> modules</a:t>
            </a:r>
          </a:p>
          <a:p>
            <a:pPr lvl="1"/>
            <a:r>
              <a:rPr lang="en-US" dirty="0" smtClean="0"/>
              <a:t>Permissions and roles were helpful throughout</a:t>
            </a:r>
          </a:p>
          <a:p>
            <a:pPr lvl="2"/>
            <a:r>
              <a:rPr lang="en-US" dirty="0" smtClean="0"/>
              <a:t>Fast permissions Administration module helpful for huge </a:t>
            </a:r>
            <a:r>
              <a:rPr lang="en-US" dirty="0" smtClean="0"/>
              <a:t>projects (too many permissions, can’t save changes to them).</a:t>
            </a:r>
            <a:endParaRPr lang="en-US" dirty="0" smtClean="0"/>
          </a:p>
          <a:p>
            <a:pPr lvl="1"/>
            <a:r>
              <a:rPr lang="en-US" dirty="0" smtClean="0"/>
              <a:t>Client learned Views, </a:t>
            </a:r>
            <a:r>
              <a:rPr lang="en-US" dirty="0" smtClean="0"/>
              <a:t>is fully empowered </a:t>
            </a:r>
            <a:r>
              <a:rPr lang="en-US" dirty="0" smtClean="0"/>
              <a:t>to create reports and listings</a:t>
            </a:r>
          </a:p>
          <a:p>
            <a:pPr lvl="1"/>
            <a:r>
              <a:rPr lang="en-US" dirty="0" smtClean="0"/>
              <a:t>Mature </a:t>
            </a:r>
            <a:r>
              <a:rPr lang="en-US" dirty="0" err="1" smtClean="0"/>
              <a:t>contrib</a:t>
            </a:r>
            <a:r>
              <a:rPr lang="en-US" dirty="0" smtClean="0"/>
              <a:t> ecosystem was key. A project like this would be impossible in Drupal 8 right now</a:t>
            </a:r>
            <a:r>
              <a:rPr lang="en-US" dirty="0" smtClean="0"/>
              <a:t>. Might as well write from scratch in Laravel.</a:t>
            </a:r>
            <a:endParaRPr lang="en-US" dirty="0" smtClean="0"/>
          </a:p>
          <a:p>
            <a:pPr lvl="1"/>
            <a:r>
              <a:rPr lang="en-US" dirty="0" smtClean="0"/>
              <a:t>Site is already in Drupal. Regardless of the complexities that make this a “web app”, this is a major factor.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5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Hi, I’m Scot 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708252" cy="3880773"/>
          </a:xfrm>
        </p:spPr>
        <p:txBody>
          <a:bodyPr/>
          <a:lstStyle/>
          <a:p>
            <a:r>
              <a:rPr lang="en-US" dirty="0" smtClean="0"/>
              <a:t>Yes, Scot with one T</a:t>
            </a:r>
          </a:p>
          <a:p>
            <a:r>
              <a:rPr lang="en-US" dirty="0" smtClean="0"/>
              <a:t>Drupal Front End Developer, Site Builder, Budding Module </a:t>
            </a:r>
            <a:r>
              <a:rPr lang="en-US" dirty="0"/>
              <a:t>D</a:t>
            </a:r>
            <a:r>
              <a:rPr lang="en-US" dirty="0" smtClean="0"/>
              <a:t>eveloper</a:t>
            </a:r>
          </a:p>
          <a:p>
            <a:r>
              <a:rPr lang="en-US" dirty="0" smtClean="0"/>
              <a:t>Occasional </a:t>
            </a:r>
            <a:r>
              <a:rPr lang="en-US" dirty="0" smtClean="0"/>
              <a:t>c</a:t>
            </a:r>
            <a:r>
              <a:rPr lang="en-US" dirty="0" smtClean="0"/>
              <a:t>ontributor, active </a:t>
            </a:r>
            <a:r>
              <a:rPr lang="en-US" dirty="0"/>
              <a:t>c</a:t>
            </a:r>
            <a:r>
              <a:rPr lang="en-US" dirty="0" smtClean="0"/>
              <a:t>ommunity member</a:t>
            </a:r>
            <a:endParaRPr lang="en-US" dirty="0" smtClean="0"/>
          </a:p>
          <a:p>
            <a:r>
              <a:rPr lang="en-US" dirty="0" smtClean="0"/>
              <a:t>Principal, Inner File </a:t>
            </a:r>
            <a:r>
              <a:rPr lang="en-US" dirty="0" smtClean="0"/>
              <a:t>Software</a:t>
            </a:r>
          </a:p>
          <a:p>
            <a:r>
              <a:rPr lang="en-US" dirty="0" smtClean="0"/>
              <a:t>Live in Pinson, AL (Outside of Birmingham)</a:t>
            </a:r>
          </a:p>
          <a:p>
            <a:r>
              <a:rPr lang="en-US" dirty="0" smtClean="0"/>
              <a:t>Married 17 years (Daphne, college sweetheart), 2 kids (Juniper – 8, Tristan – 6)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02" y="5342862"/>
            <a:ext cx="3035300" cy="698500"/>
          </a:xfrm>
          <a:prstGeom prst="rect">
            <a:avLst/>
          </a:prstGeom>
        </p:spPr>
      </p:pic>
      <p:pic>
        <p:nvPicPr>
          <p:cNvPr id="5" name="Picture 4" descr="fa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02" y="1930400"/>
            <a:ext cx="4988816" cy="33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administrative </a:t>
            </a:r>
            <a:r>
              <a:rPr lang="en-US" dirty="0"/>
              <a:t>burden </a:t>
            </a:r>
            <a:r>
              <a:rPr lang="en-US" dirty="0" smtClean="0"/>
              <a:t>in a rapidly</a:t>
            </a:r>
            <a:r>
              <a:rPr lang="en-US" dirty="0"/>
              <a:t>-expanding enterprise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473470" cy="38807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D6 days, </a:t>
            </a:r>
            <a:r>
              <a:rPr lang="en-US" dirty="0"/>
              <a:t>they were running approximately </a:t>
            </a:r>
            <a:r>
              <a:rPr lang="en-US" dirty="0" smtClean="0"/>
              <a:t>65 </a:t>
            </a:r>
            <a:r>
              <a:rPr lang="en-US" dirty="0"/>
              <a:t>leagues and by the time Phase II was underway this had grown by </a:t>
            </a:r>
            <a:r>
              <a:rPr lang="en-US" dirty="0" smtClean="0"/>
              <a:t>130% </a:t>
            </a:r>
            <a:r>
              <a:rPr lang="en-US" dirty="0"/>
              <a:t>to </a:t>
            </a:r>
            <a:r>
              <a:rPr lang="en-US" dirty="0" smtClean="0"/>
              <a:t>165 and has continued since.</a:t>
            </a:r>
          </a:p>
          <a:p>
            <a:r>
              <a:rPr lang="en-US" dirty="0" smtClean="0"/>
              <a:t>The </a:t>
            </a:r>
            <a:r>
              <a:rPr lang="en-US" dirty="0"/>
              <a:t>administrative burden largely revolved around 2 key issues:</a:t>
            </a:r>
          </a:p>
          <a:p>
            <a:pPr lvl="1"/>
            <a:r>
              <a:rPr lang="en-US" dirty="0"/>
              <a:t>Communications with players - email each player of each round, check in if they haven’t played any matches, let them know when they earned a bonus prize, etc.</a:t>
            </a:r>
          </a:p>
          <a:p>
            <a:pPr lvl="1"/>
            <a:r>
              <a:rPr lang="en-US" dirty="0"/>
              <a:t>Managing bonus and winner’s prizes and fulfillment thereof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7" name="Picture 6" descr="working-har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64" y="2160588"/>
            <a:ext cx="6480140" cy="37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we’ve accomplished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202994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After </a:t>
            </a:r>
            <a:r>
              <a:rPr lang="en-US" dirty="0"/>
              <a:t>over a year of hard work on both the part of the LTL and IFS Teams, we accomplished a lot. Pulling FileMaker out of the equation, we have pulled every essential piece of data out and seamlessly merged it into Drupal.</a:t>
            </a:r>
          </a:p>
          <a:p>
            <a:r>
              <a:rPr lang="en-US" dirty="0" smtClean="0"/>
              <a:t>Data migration</a:t>
            </a:r>
          </a:p>
          <a:p>
            <a:r>
              <a:rPr lang="en-US" dirty="0" smtClean="0"/>
              <a:t>Group Assignment</a:t>
            </a:r>
          </a:p>
          <a:p>
            <a:r>
              <a:rPr lang="en-US" dirty="0" smtClean="0"/>
              <a:t>Score reporting &amp; approval</a:t>
            </a:r>
          </a:p>
          <a:p>
            <a:r>
              <a:rPr lang="en-US" dirty="0" smtClean="0"/>
              <a:t>Non-standard commerce needs</a:t>
            </a:r>
          </a:p>
          <a:p>
            <a:r>
              <a:rPr lang="en-US" dirty="0" smtClean="0"/>
              <a:t>Email templating system, cron/</a:t>
            </a:r>
            <a:r>
              <a:rPr lang="en-US" dirty="0" err="1" smtClean="0"/>
              <a:t>DrupalQueue</a:t>
            </a:r>
            <a:r>
              <a:rPr lang="en-US" dirty="0" smtClean="0"/>
              <a:t> essential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5" name="Picture 4" descr="accomplis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58" y="2159000"/>
            <a:ext cx="6957502" cy="3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6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4161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Reduced the system from two databases to one: No more FileMaker!</a:t>
            </a:r>
          </a:p>
          <a:p>
            <a:r>
              <a:rPr lang="en-US" dirty="0"/>
              <a:t>Since all the data is already in there, use FileMaker as the middleware, create </a:t>
            </a:r>
            <a:r>
              <a:rPr lang="en-US" dirty="0" err="1"/>
              <a:t>php</a:t>
            </a:r>
            <a:r>
              <a:rPr lang="en-US" dirty="0"/>
              <a:t> arrays from existing data for ingestion. All data pre-formatted for Drupal.</a:t>
            </a:r>
          </a:p>
          <a:p>
            <a:r>
              <a:rPr lang="en-US" dirty="0"/>
              <a:t>Use current production as the </a:t>
            </a:r>
            <a:r>
              <a:rPr lang="en-US" dirty="0" smtClean="0"/>
              <a:t>base.</a:t>
            </a:r>
            <a:endParaRPr lang="en-US" dirty="0"/>
          </a:p>
          <a:p>
            <a:pPr lvl="1"/>
            <a:r>
              <a:rPr lang="en-US" dirty="0"/>
              <a:t>Don’t have to change (League or other) existing </a:t>
            </a:r>
            <a:r>
              <a:rPr lang="en-US" dirty="0" err="1"/>
              <a:t>nids</a:t>
            </a:r>
            <a:r>
              <a:rPr lang="en-US" dirty="0"/>
              <a:t>, which have value </a:t>
            </a:r>
            <a:r>
              <a:rPr lang="en-US" dirty="0" smtClean="0"/>
              <a:t>in migration, </a:t>
            </a:r>
            <a:r>
              <a:rPr lang="en-US" dirty="0" err="1" smtClean="0"/>
              <a:t>league_nids</a:t>
            </a:r>
            <a:r>
              <a:rPr lang="en-US" dirty="0" smtClean="0"/>
              <a:t> in FM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features to deploy developed structural components into copy of </a:t>
            </a:r>
            <a:r>
              <a:rPr lang="en-US" dirty="0" smtClean="0"/>
              <a:t>prod.</a:t>
            </a:r>
          </a:p>
          <a:p>
            <a:pPr lvl="1"/>
            <a:r>
              <a:rPr lang="en-US" dirty="0" smtClean="0"/>
              <a:t>Iterative </a:t>
            </a:r>
            <a:r>
              <a:rPr lang="en-US" dirty="0"/>
              <a:t>testing of data integrity.</a:t>
            </a:r>
          </a:p>
          <a:p>
            <a:r>
              <a:rPr lang="en-US" dirty="0"/>
              <a:t>17,968 unique </a:t>
            </a:r>
            <a:r>
              <a:rPr lang="en-US" b="1" dirty="0"/>
              <a:t>Players </a:t>
            </a:r>
            <a:r>
              <a:rPr lang="en-US" dirty="0"/>
              <a:t>from past and current round participation, interested</a:t>
            </a:r>
          </a:p>
          <a:p>
            <a:pPr lvl="1"/>
            <a:r>
              <a:rPr lang="en-US" dirty="0"/>
              <a:t>Create and/or update Drupal accounts from FM data.</a:t>
            </a:r>
          </a:p>
          <a:p>
            <a:pPr lvl="1"/>
            <a:r>
              <a:rPr lang="en-US" dirty="0"/>
              <a:t>2.5 </a:t>
            </a:r>
            <a:r>
              <a:rPr lang="en-US" dirty="0" err="1"/>
              <a:t>hr</a:t>
            </a:r>
            <a:r>
              <a:rPr lang="en-US" dirty="0"/>
              <a:t> batch job.</a:t>
            </a:r>
          </a:p>
          <a:p>
            <a:pPr lvl="1"/>
            <a:r>
              <a:rPr lang="en-US" dirty="0"/>
              <a:t>Add to </a:t>
            </a:r>
            <a:r>
              <a:rPr lang="en-US" dirty="0" err="1"/>
              <a:t>Mailchimp</a:t>
            </a:r>
            <a:r>
              <a:rPr lang="en-US" dirty="0"/>
              <a:t> list with league segment.</a:t>
            </a:r>
          </a:p>
          <a:p>
            <a:pPr lvl="1"/>
            <a:r>
              <a:rPr lang="en-US" dirty="0"/>
              <a:t>Mostly authenticated users, some logging in within moments of launching to report scores, 120+ scores overnight (10p-4a London).</a:t>
            </a:r>
          </a:p>
          <a:p>
            <a:r>
              <a:rPr lang="en-US" dirty="0"/>
              <a:t>2,506 </a:t>
            </a:r>
            <a:r>
              <a:rPr lang="en-US" b="1" dirty="0"/>
              <a:t>Rounds</a:t>
            </a:r>
            <a:r>
              <a:rPr lang="en-US" dirty="0"/>
              <a:t>, made up of 3,565 </a:t>
            </a:r>
            <a:r>
              <a:rPr lang="en-US" b="1" dirty="0"/>
              <a:t>Groups </a:t>
            </a:r>
            <a:r>
              <a:rPr lang="en-US" dirty="0"/>
              <a:t>of Teams</a:t>
            </a:r>
          </a:p>
          <a:p>
            <a:r>
              <a:rPr lang="en-US" dirty="0"/>
              <a:t>25,397 </a:t>
            </a:r>
            <a:r>
              <a:rPr lang="en-US" b="1" dirty="0"/>
              <a:t>Teams</a:t>
            </a:r>
            <a:r>
              <a:rPr lang="en-US" dirty="0"/>
              <a:t>, unique round-specific (singles or doubles), their statistics in the round, Win/Loss, etc.</a:t>
            </a:r>
          </a:p>
          <a:p>
            <a:r>
              <a:rPr lang="en-US" dirty="0"/>
              <a:t>78, 015 </a:t>
            </a:r>
            <a:r>
              <a:rPr lang="en-US" b="1" dirty="0"/>
              <a:t>Match </a:t>
            </a:r>
            <a:r>
              <a:rPr lang="en-US" dirty="0"/>
              <a:t>results</a:t>
            </a:r>
            <a:r>
              <a:rPr lang="en-US" dirty="0" smtClean="0"/>
              <a:t>/</a:t>
            </a:r>
            <a:r>
              <a:rPr lang="en-US" b="1" dirty="0" smtClean="0"/>
              <a:t>Scores </a:t>
            </a:r>
            <a:r>
              <a:rPr lang="en-US" dirty="0"/>
              <a:t>with commentary, displayed on each round page</a:t>
            </a:r>
          </a:p>
          <a:p>
            <a:r>
              <a:rPr lang="en-US" dirty="0"/>
              <a:t>One call back for each </a:t>
            </a:r>
            <a:r>
              <a:rPr lang="en-US" dirty="0" smtClean="0"/>
              <a:t>type 1 big </a:t>
            </a:r>
            <a:r>
              <a:rPr lang="en-US" dirty="0" err="1" smtClean="0"/>
              <a:t>php</a:t>
            </a:r>
            <a:r>
              <a:rPr lang="en-US" dirty="0" smtClean="0"/>
              <a:t> array from FM (8 </a:t>
            </a:r>
            <a:r>
              <a:rPr lang="en-US" dirty="0"/>
              <a:t>files of 10,000 matches </a:t>
            </a:r>
            <a:r>
              <a:rPr lang="en-US" dirty="0" smtClean="0"/>
              <a:t>each) </a:t>
            </a:r>
            <a:r>
              <a:rPr lang="en-US" dirty="0" err="1" smtClean="0"/>
              <a:t>ltl</a:t>
            </a:r>
            <a:r>
              <a:rPr lang="en-US" dirty="0"/>
              <a:t>-import/[type</a:t>
            </a:r>
            <a:r>
              <a:rPr lang="en-US" dirty="0" smtClean="0"/>
              <a:t>]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1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List of all signups to curate into the round’s group makeup.</a:t>
            </a:r>
          </a:p>
          <a:p>
            <a:r>
              <a:rPr lang="en-US" dirty="0" smtClean="0"/>
              <a:t>Advanced </a:t>
            </a:r>
            <a:r>
              <a:rPr lang="en-US" dirty="0"/>
              <a:t>statistics from previous </a:t>
            </a:r>
            <a:r>
              <a:rPr lang="en-US" dirty="0" smtClean="0"/>
              <a:t>rounds (</a:t>
            </a:r>
            <a:r>
              <a:rPr lang="en-US" dirty="0" err="1" smtClean="0"/>
              <a:t>pos</a:t>
            </a:r>
            <a:r>
              <a:rPr lang="en-US" dirty="0" smtClean="0"/>
              <a:t> in group/round, % </a:t>
            </a:r>
            <a:r>
              <a:rPr lang="en-US" dirty="0" err="1" smtClean="0"/>
              <a:t>calc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Direct links to previous round, team, league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Access </a:t>
            </a:r>
            <a:r>
              <a:rPr lang="en-US" dirty="0"/>
              <a:t>to player questionnaire </a:t>
            </a:r>
            <a:r>
              <a:rPr lang="en-US" dirty="0" smtClean="0"/>
              <a:t>data.</a:t>
            </a:r>
            <a:endParaRPr lang="en-US" dirty="0"/>
          </a:p>
          <a:p>
            <a:r>
              <a:rPr lang="en-US" dirty="0" smtClean="0"/>
              <a:t>Administrative </a:t>
            </a:r>
            <a:r>
              <a:rPr lang="en-US" dirty="0"/>
              <a:t>notes </a:t>
            </a:r>
            <a:r>
              <a:rPr lang="en-US" dirty="0" smtClean="0"/>
              <a:t>(player profile, group </a:t>
            </a:r>
            <a:r>
              <a:rPr lang="en-US" dirty="0"/>
              <a:t>assignment </a:t>
            </a:r>
            <a:r>
              <a:rPr lang="en-US" dirty="0" smtClean="0"/>
              <a:t>notes)</a:t>
            </a:r>
            <a:endParaRPr lang="en-US" dirty="0"/>
          </a:p>
          <a:p>
            <a:r>
              <a:rPr lang="en-US" dirty="0"/>
              <a:t>Merge doubles functionality, </a:t>
            </a:r>
            <a:r>
              <a:rPr lang="en-US" dirty="0" smtClean="0"/>
              <a:t>players on </a:t>
            </a:r>
            <a:r>
              <a:rPr lang="en-US" dirty="0"/>
              <a:t>multiple teams (but different groups)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Allow for late joiners.</a:t>
            </a:r>
            <a:endParaRPr lang="en-US" dirty="0"/>
          </a:p>
          <a:p>
            <a:r>
              <a:rPr lang="en-US" dirty="0"/>
              <a:t>Made to look like their previous FileMaker screen they are used to working in (prepare yourself</a:t>
            </a:r>
            <a:r>
              <a:rPr lang="en-US" dirty="0" smtClean="0"/>
              <a:t>)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1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lh6.googleusercontent.com/X57FuFCvF4B-1wANe74VBKzOsGA7tgfOR5HJoF9uhY1EanVGUaNGH0aVRQqLyQU1ueNTiK5aVOTqSuUTB_i3Pzdx8kIePx2YlUTByh3UzXFUK1wwifocgCUhic2q_M_9cC2PuCn-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7" b="17637"/>
          <a:stretch>
            <a:fillRect/>
          </a:stretch>
        </p:blipFill>
        <p:spPr bwMode="auto">
          <a:xfrm>
            <a:off x="-1" y="681975"/>
            <a:ext cx="12215957" cy="551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" y="304800"/>
            <a:ext cx="12192000" cy="62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Reporting &amp; Approval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Most complete validation of 2 tennis formats’ scores (short and long) we’re aware of</a:t>
            </a:r>
            <a:r>
              <a:rPr lang="en-US" dirty="0" smtClean="0"/>
              <a:t>. Make it impossible to screw up and enter an invalid score.</a:t>
            </a:r>
            <a:endParaRPr lang="en-US" dirty="0"/>
          </a:p>
          <a:p>
            <a:r>
              <a:rPr lang="en-US" dirty="0"/>
              <a:t>Scores queued up for administrative </a:t>
            </a:r>
            <a:r>
              <a:rPr lang="en-US" dirty="0" smtClean="0"/>
              <a:t>approval</a:t>
            </a:r>
            <a:endParaRPr lang="en-US" dirty="0"/>
          </a:p>
          <a:p>
            <a:pPr lvl="1"/>
            <a:r>
              <a:rPr lang="en-US" dirty="0" smtClean="0"/>
              <a:t>Custom </a:t>
            </a:r>
            <a:r>
              <a:rPr lang="en-US" dirty="0"/>
              <a:t>message token for each reported score’s email generated</a:t>
            </a:r>
            <a:r>
              <a:rPr lang="en-US" dirty="0" smtClean="0"/>
              <a:t>. Update custom text in bulk.</a:t>
            </a:r>
            <a:endParaRPr lang="en-US" dirty="0"/>
          </a:p>
          <a:p>
            <a:r>
              <a:rPr lang="en-US" dirty="0"/>
              <a:t>Approved scores (using batch API) checks if they qualified for bonus points.</a:t>
            </a:r>
          </a:p>
          <a:p>
            <a:r>
              <a:rPr lang="en-US" b="1" dirty="0"/>
              <a:t>E-mail notifications </a:t>
            </a:r>
            <a:r>
              <a:rPr lang="en-US" dirty="0"/>
              <a:t>sent when approved, contextual on status of approved match.</a:t>
            </a:r>
          </a:p>
          <a:p>
            <a:r>
              <a:rPr lang="en-US" dirty="0"/>
              <a:t>Reported scores queued for approval in admin notifications area.</a:t>
            </a:r>
          </a:p>
          <a:p>
            <a:r>
              <a:rPr lang="en-US" dirty="0"/>
              <a:t>Dispute form for score correction </a:t>
            </a:r>
            <a:r>
              <a:rPr lang="en-US" dirty="0" smtClean="0"/>
              <a:t>requests</a:t>
            </a:r>
            <a:endParaRPr lang="en-US" dirty="0"/>
          </a:p>
          <a:p>
            <a:pPr lvl="1"/>
            <a:r>
              <a:rPr lang="en-US" dirty="0" smtClean="0"/>
              <a:t>Prepopulate </a:t>
            </a:r>
            <a:r>
              <a:rPr lang="en-US" dirty="0"/>
              <a:t>all details from a </a:t>
            </a:r>
            <a:r>
              <a:rPr lang="en-US" dirty="0" smtClean="0"/>
              <a:t>match in a </a:t>
            </a:r>
            <a:r>
              <a:rPr lang="en-US" dirty="0" err="1" smtClean="0"/>
              <a:t>webform</a:t>
            </a:r>
            <a:r>
              <a:rPr lang="en-US" dirty="0" smtClean="0"/>
              <a:t> with a single </a:t>
            </a:r>
            <a:r>
              <a:rPr lang="en-US" dirty="0" err="1" smtClean="0"/>
              <a:t>textarea</a:t>
            </a:r>
            <a:r>
              <a:rPr lang="en-US" dirty="0" smtClean="0"/>
              <a:t> for details.</a:t>
            </a:r>
            <a:endParaRPr lang="en-US" dirty="0"/>
          </a:p>
          <a:p>
            <a:pPr lvl="1"/>
            <a:r>
              <a:rPr lang="en-US" dirty="0" smtClean="0"/>
              <a:t>Easy </a:t>
            </a:r>
            <a:r>
              <a:rPr lang="en-US" dirty="0"/>
              <a:t>to do </a:t>
            </a:r>
            <a:r>
              <a:rPr lang="en-US" dirty="0" smtClean="0"/>
              <a:t>for the player (</a:t>
            </a:r>
            <a:r>
              <a:rPr lang="en-US" dirty="0"/>
              <a:t>comes up a lot</a:t>
            </a:r>
            <a:r>
              <a:rPr lang="en-US" dirty="0" smtClean="0"/>
              <a:t>).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asy to process in Drupal (points have to be recomputed, matches are not RE-validated).</a:t>
            </a:r>
            <a:endParaRPr lang="en-US" dirty="0"/>
          </a:p>
          <a:p>
            <a:r>
              <a:rPr lang="en-US" dirty="0" err="1" smtClean="0"/>
              <a:t>TeamSorter</a:t>
            </a:r>
            <a:r>
              <a:rPr lang="en-US" dirty="0" smtClean="0"/>
              <a:t> </a:t>
            </a:r>
            <a:r>
              <a:rPr lang="en-US" dirty="0"/>
              <a:t>class which takes a group within a round and resolves any tiebreak situations. The level of complexity of resolving tiebreaks in this environment was surprising, to say the least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 templating system</a:t>
            </a:r>
            <a:br>
              <a:rPr lang="en-US" dirty="0" smtClean="0"/>
            </a:br>
            <a:r>
              <a:rPr lang="en-US" sz="2400" dirty="0" smtClean="0"/>
              <a:t>and </a:t>
            </a:r>
            <a:r>
              <a:rPr lang="en-US" sz="2400" dirty="0" err="1" smtClean="0"/>
              <a:t>DrupalQueue</a:t>
            </a:r>
            <a:r>
              <a:rPr lang="en-US" sz="2400" dirty="0" smtClean="0"/>
              <a:t> Integration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Administrative time suck, now as automated as possible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Automated response to the questionnaire submission, depending on their preferred league (then create an account, add to </a:t>
            </a:r>
            <a:r>
              <a:rPr lang="en-US" dirty="0" err="1"/>
              <a:t>Mailchimp</a:t>
            </a:r>
            <a:r>
              <a:rPr lang="en-US" dirty="0"/>
              <a:t>, take to league home page of choice).</a:t>
            </a:r>
          </a:p>
          <a:p>
            <a:r>
              <a:rPr lang="en-US" dirty="0"/>
              <a:t>Round </a:t>
            </a:r>
            <a:r>
              <a:rPr lang="en-US" dirty="0" smtClean="0"/>
              <a:t>signup – New, Returning, Late </a:t>
            </a:r>
            <a:r>
              <a:rPr lang="en-US" dirty="0"/>
              <a:t>joiner </a:t>
            </a:r>
            <a:r>
              <a:rPr lang="en-US" dirty="0" smtClean="0"/>
              <a:t>– new/returning</a:t>
            </a:r>
            <a:endParaRPr lang="en-US" dirty="0"/>
          </a:p>
          <a:p>
            <a:r>
              <a:rPr lang="en-US" dirty="0"/>
              <a:t>Late joiner - notify opponents</a:t>
            </a:r>
          </a:p>
          <a:p>
            <a:r>
              <a:rPr lang="en-US" dirty="0"/>
              <a:t>Doubles partner token (pay for your partner)</a:t>
            </a:r>
          </a:p>
          <a:p>
            <a:r>
              <a:rPr lang="en-US" dirty="0"/>
              <a:t>Reminder emails (1</a:t>
            </a:r>
            <a:r>
              <a:rPr lang="en-US" dirty="0" smtClean="0"/>
              <a:t>, 2, 3 </a:t>
            </a:r>
            <a:r>
              <a:rPr lang="en-US" dirty="0"/>
              <a:t>weeks before </a:t>
            </a:r>
            <a:r>
              <a:rPr lang="en-US" dirty="0" smtClean="0"/>
              <a:t>end)</a:t>
            </a:r>
            <a:endParaRPr lang="en-US" dirty="0"/>
          </a:p>
          <a:p>
            <a:r>
              <a:rPr lang="en-US" dirty="0"/>
              <a:t>Chasers (teams who haven't played any matches by </a:t>
            </a:r>
            <a:r>
              <a:rPr lang="en-US" dirty="0" smtClean="0"/>
              <a:t>1) 1 week </a:t>
            </a:r>
            <a:r>
              <a:rPr lang="en-US" dirty="0"/>
              <a:t>before </a:t>
            </a:r>
            <a:r>
              <a:rPr lang="en-US" dirty="0" smtClean="0"/>
              <a:t>midpoint, 2) on the midpoint and 3) 3 </a:t>
            </a:r>
            <a:r>
              <a:rPr lang="en-US" dirty="0" err="1" smtClean="0"/>
              <a:t>wks</a:t>
            </a:r>
            <a:r>
              <a:rPr lang="en-US" dirty="0" smtClean="0"/>
              <a:t> before the end of the round)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 templating system (cont.)</a:t>
            </a:r>
            <a:br>
              <a:rPr lang="en-US" dirty="0" smtClean="0"/>
            </a:br>
            <a:r>
              <a:rPr lang="en-US" sz="2400" dirty="0" smtClean="0"/>
              <a:t>and </a:t>
            </a:r>
            <a:r>
              <a:rPr lang="en-US" sz="2400" dirty="0" err="1" smtClean="0"/>
              <a:t>DrupalQueue</a:t>
            </a:r>
            <a:r>
              <a:rPr lang="en-US" sz="2400" dirty="0" smtClean="0"/>
              <a:t> Integration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</a:t>
            </a:r>
            <a:r>
              <a:rPr lang="en-US" dirty="0"/>
              <a:t>launch email with customizable round-specific text.</a:t>
            </a:r>
          </a:p>
          <a:p>
            <a:r>
              <a:rPr lang="en-US" dirty="0"/>
              <a:t>Notifications to participants just prior to round midpoint</a:t>
            </a:r>
          </a:p>
          <a:p>
            <a:r>
              <a:rPr lang="en-US" dirty="0"/>
              <a:t>Notifications just after the round has ended to remind players to submit outstanding scores before the round is closed the official, finalized Round Report has been sent out.</a:t>
            </a:r>
          </a:p>
          <a:p>
            <a:r>
              <a:rPr lang="en-US" dirty="0"/>
              <a:t>Score Approval </a:t>
            </a:r>
            <a:r>
              <a:rPr lang="en-US" dirty="0" smtClean="0"/>
              <a:t>– normal score, retirement, walkover, TBC</a:t>
            </a:r>
            <a:endParaRPr lang="en-US" dirty="0"/>
          </a:p>
          <a:p>
            <a:r>
              <a:rPr lang="en-US" dirty="0"/>
              <a:t>Bonus Prize </a:t>
            </a:r>
            <a:r>
              <a:rPr lang="en-US" dirty="0" smtClean="0"/>
              <a:t>awarded – report 3 scores before midpoint</a:t>
            </a:r>
            <a:endParaRPr lang="en-US" dirty="0"/>
          </a:p>
          <a:p>
            <a:r>
              <a:rPr lang="en-US" dirty="0"/>
              <a:t>Winner’s process - congratulations along with coupon code to group winner.</a:t>
            </a:r>
          </a:p>
          <a:p>
            <a:r>
              <a:rPr lang="en-US" dirty="0"/>
              <a:t>Round report - summary of all the groups in the round, rankings, round-specific text, group-specific summary, winner/runner-up, comment and match of the group. Queued for approval in admin notifications area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55" y="2160589"/>
            <a:ext cx="56388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 templating system (cont.)</a:t>
            </a:r>
            <a:br>
              <a:rPr lang="en-US" dirty="0" smtClean="0"/>
            </a:br>
            <a:r>
              <a:rPr lang="en-US" sz="2400" dirty="0" smtClean="0"/>
              <a:t>and </a:t>
            </a:r>
            <a:r>
              <a:rPr lang="en-US" sz="2400" dirty="0" err="1" smtClean="0"/>
              <a:t>DrupalQueue</a:t>
            </a:r>
            <a:r>
              <a:rPr lang="en-US" sz="2400" dirty="0" smtClean="0"/>
              <a:t> Integration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699" y="2160589"/>
            <a:ext cx="5146302" cy="3880773"/>
          </a:xfrm>
        </p:spPr>
        <p:txBody>
          <a:bodyPr>
            <a:normAutofit/>
          </a:bodyPr>
          <a:lstStyle/>
          <a:p>
            <a:r>
              <a:rPr lang="en-US" dirty="0" err="1" smtClean="0"/>
              <a:t>MailChimp</a:t>
            </a:r>
            <a:r>
              <a:rPr lang="en-US" dirty="0" smtClean="0"/>
              <a:t> / Mandrill</a:t>
            </a:r>
          </a:p>
          <a:p>
            <a:pPr lvl="1"/>
            <a:r>
              <a:rPr lang="en-US" dirty="0" smtClean="0"/>
              <a:t>Drupal/</a:t>
            </a:r>
            <a:r>
              <a:rPr lang="en-US" dirty="0" err="1" smtClean="0"/>
              <a:t>sendmail</a:t>
            </a:r>
            <a:r>
              <a:rPr lang="en-US" dirty="0" smtClean="0"/>
              <a:t> often not enough for a site which sends frequent and meaningful e-mails.</a:t>
            </a:r>
          </a:p>
          <a:p>
            <a:pPr lvl="1"/>
            <a:r>
              <a:rPr lang="en-US" dirty="0" smtClean="0"/>
              <a:t>Already invested </a:t>
            </a:r>
            <a:r>
              <a:rPr lang="en-US" dirty="0"/>
              <a:t>in </a:t>
            </a:r>
            <a:r>
              <a:rPr lang="en-US" dirty="0" err="1" smtClean="0"/>
              <a:t>MailChimp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campaigns</a:t>
            </a:r>
            <a:r>
              <a:rPr lang="en-US" dirty="0"/>
              <a:t>, </a:t>
            </a:r>
            <a:r>
              <a:rPr lang="en-US" dirty="0" smtClean="0"/>
              <a:t>transactional </a:t>
            </a:r>
            <a:r>
              <a:rPr lang="en-US" dirty="0"/>
              <a:t>e-mails </a:t>
            </a:r>
            <a:r>
              <a:rPr lang="en-US" dirty="0" smtClean="0"/>
              <a:t>via Mandrill was </a:t>
            </a:r>
            <a:r>
              <a:rPr lang="en-US" dirty="0"/>
              <a:t>a fairly natural </a:t>
            </a:r>
            <a:r>
              <a:rPr lang="en-US" dirty="0" smtClean="0"/>
              <a:t>move.</a:t>
            </a:r>
          </a:p>
          <a:p>
            <a:pPr lvl="1"/>
            <a:r>
              <a:rPr lang="en-US" dirty="0" smtClean="0"/>
              <a:t>Gains </a:t>
            </a:r>
            <a:r>
              <a:rPr lang="en-US" dirty="0"/>
              <a:t>in efficiency </a:t>
            </a:r>
            <a:r>
              <a:rPr lang="en-US" dirty="0" smtClean="0"/>
              <a:t>by automating regular </a:t>
            </a:r>
            <a:r>
              <a:rPr lang="en-US" dirty="0"/>
              <a:t>e-mails easily outweighed the </a:t>
            </a:r>
            <a:r>
              <a:rPr lang="en-US" dirty="0" smtClean="0"/>
              <a:t>cost.</a:t>
            </a:r>
          </a:p>
          <a:p>
            <a:pPr lvl="1"/>
            <a:r>
              <a:rPr lang="en-US" dirty="0" smtClean="0"/>
              <a:t>Visitors </a:t>
            </a:r>
            <a:r>
              <a:rPr lang="en-US" dirty="0"/>
              <a:t>can </a:t>
            </a:r>
            <a:r>
              <a:rPr lang="en-US" dirty="0" smtClean="0"/>
              <a:t>express </a:t>
            </a:r>
            <a:r>
              <a:rPr lang="en-US" dirty="0"/>
              <a:t>their interest in a league (get on the e-mail list for that league</a:t>
            </a:r>
            <a:r>
              <a:rPr lang="en-US" dirty="0" smtClean="0"/>
              <a:t>) and are automatically </a:t>
            </a:r>
            <a:r>
              <a:rPr lang="en-US" dirty="0"/>
              <a:t>added to the correct </a:t>
            </a:r>
            <a:r>
              <a:rPr lang="en-US" dirty="0" err="1"/>
              <a:t>MailChimp</a:t>
            </a:r>
            <a:r>
              <a:rPr lang="en-US" dirty="0"/>
              <a:t> list </a:t>
            </a:r>
            <a:r>
              <a:rPr lang="en-US" dirty="0" smtClean="0"/>
              <a:t>segment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1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3369" y="2160589"/>
            <a:ext cx="5068484" cy="3880773"/>
          </a:xfrm>
        </p:spPr>
        <p:txBody>
          <a:bodyPr/>
          <a:lstStyle/>
          <a:p>
            <a:r>
              <a:rPr lang="en-US" dirty="0"/>
              <a:t>Round signup for current and future rounds</a:t>
            </a:r>
          </a:p>
          <a:p>
            <a:r>
              <a:rPr lang="en-US" dirty="0"/>
              <a:t>Bonus prize system</a:t>
            </a:r>
          </a:p>
          <a:p>
            <a:r>
              <a:rPr lang="en-US" dirty="0"/>
              <a:t>Winner's prize coupons</a:t>
            </a:r>
          </a:p>
          <a:p>
            <a:r>
              <a:rPr lang="en-US" dirty="0"/>
              <a:t>Doubles tokens, pay for your partner</a:t>
            </a:r>
          </a:p>
          <a:p>
            <a:r>
              <a:rPr lang="en-US" dirty="0"/>
              <a:t>Basic shipping/fulfillment capabilities, export to other software for label </a:t>
            </a:r>
            <a:r>
              <a:rPr lang="en-US" dirty="0" smtClean="0"/>
              <a:t>printing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9990"/>
            <a:ext cx="4687578" cy="23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our client, Local Tennis Leagues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450" y="2160589"/>
            <a:ext cx="6287006" cy="3880773"/>
          </a:xfrm>
        </p:spPr>
        <p:txBody>
          <a:bodyPr>
            <a:normAutofit/>
          </a:bodyPr>
          <a:lstStyle/>
          <a:p>
            <a:r>
              <a:rPr lang="en-US" dirty="0"/>
              <a:t>Largest tennis league organization in the United </a:t>
            </a:r>
            <a:r>
              <a:rPr lang="en-US" dirty="0" smtClean="0"/>
              <a:t>Kingdom</a:t>
            </a:r>
          </a:p>
          <a:p>
            <a:r>
              <a:rPr lang="en-US" dirty="0" smtClean="0"/>
              <a:t>Secured funding (4-year deal) from the LTA (Lawn Tennis Association), the national governing tennis body for the UK.</a:t>
            </a:r>
            <a:endParaRPr lang="en-US" dirty="0" smtClean="0"/>
          </a:p>
          <a:p>
            <a:r>
              <a:rPr lang="en-US" dirty="0" smtClean="0"/>
              <a:t>Over </a:t>
            </a:r>
            <a:r>
              <a:rPr lang="en-US" dirty="0"/>
              <a:t>8,000 active </a:t>
            </a:r>
            <a:r>
              <a:rPr lang="en-US" dirty="0" smtClean="0"/>
              <a:t>players (active Drupal accounts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We developed a two-phase plan</a:t>
            </a:r>
          </a:p>
          <a:p>
            <a:pPr lvl="1"/>
            <a:r>
              <a:rPr lang="en-US" dirty="0"/>
              <a:t>Phase one: Upgrade to Drupal 7, design new theme, integrate with FileMaker database</a:t>
            </a:r>
          </a:p>
          <a:p>
            <a:pPr lvl="1"/>
            <a:r>
              <a:rPr lang="en-US" dirty="0"/>
              <a:t>Phase two: Goodbye FileMaker, hello Drupal </a:t>
            </a:r>
            <a:r>
              <a:rPr lang="en-US" dirty="0" smtClean="0"/>
              <a:t>web-app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5" name="Picture 4" descr="LTL_LOGO_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255460"/>
            <a:ext cx="2683429" cy="2236191"/>
          </a:xfrm>
          <a:prstGeom prst="rect">
            <a:avLst/>
          </a:prstGeom>
        </p:spPr>
      </p:pic>
      <p:pic>
        <p:nvPicPr>
          <p:cNvPr id="6" name="Picture 5" descr="L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4759455"/>
            <a:ext cx="2683428" cy="8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2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Places we had to write code where </a:t>
            </a:r>
            <a:r>
              <a:rPr lang="en-US" dirty="0" err="1"/>
              <a:t>contrib</a:t>
            </a:r>
            <a:r>
              <a:rPr lang="en-US" dirty="0"/>
              <a:t> surprised us and cost us hours/days/weeks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56" y="4961992"/>
            <a:ext cx="8596668" cy="1896008"/>
          </a:xfrm>
        </p:spPr>
        <p:txBody>
          <a:bodyPr/>
          <a:lstStyle/>
          <a:p>
            <a:r>
              <a:rPr lang="en-US" dirty="0"/>
              <a:t>Coupons - </a:t>
            </a:r>
            <a:r>
              <a:rPr lang="en-US" dirty="0" smtClean="0"/>
              <a:t>custom </a:t>
            </a:r>
            <a:r>
              <a:rPr lang="en-US" dirty="0"/>
              <a:t>code to handle </a:t>
            </a:r>
            <a:r>
              <a:rPr lang="en-US" dirty="0" smtClean="0"/>
              <a:t>fairly common use case - a </a:t>
            </a:r>
            <a:r>
              <a:rPr lang="en-US" dirty="0"/>
              <a:t>single item of a specific type for free while not making all other items in your cart of that type free as well.</a:t>
            </a:r>
          </a:p>
          <a:p>
            <a:r>
              <a:rPr lang="en-US" dirty="0"/>
              <a:t>Editable Views and VBO - not BFFs --  adding editable fields manually in your module via the FAPI is the freaking </a:t>
            </a:r>
            <a:r>
              <a:rPr lang="en-US" dirty="0" smtClean="0"/>
              <a:t>worst.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6" name="Picture 5" descr="thank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41528"/>
            <a:ext cx="6014007" cy="30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Places we didn’t have to write </a:t>
            </a:r>
            <a:r>
              <a:rPr lang="en-US" dirty="0" smtClean="0"/>
              <a:t>code</a:t>
            </a:r>
            <a:br>
              <a:rPr lang="en-US" dirty="0" smtClean="0"/>
            </a:br>
            <a:r>
              <a:rPr lang="en-US" sz="2700" dirty="0" smtClean="0"/>
              <a:t>where </a:t>
            </a:r>
            <a:r>
              <a:rPr lang="en-US" sz="2700" dirty="0" err="1" smtClean="0"/>
              <a:t>contrib</a:t>
            </a:r>
            <a:r>
              <a:rPr lang="en-US" sz="2700" dirty="0" smtClean="0"/>
              <a:t> </a:t>
            </a:r>
            <a:r>
              <a:rPr lang="en-US" sz="2700" dirty="0"/>
              <a:t>surprised us and saved us hours/days/weeks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935" y="2160589"/>
            <a:ext cx="6931273" cy="4600405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Devel</a:t>
            </a:r>
            <a:r>
              <a:rPr lang="en-US" dirty="0"/>
              <a:t> - don’t even attempt to debug without it. </a:t>
            </a:r>
            <a:endParaRPr lang="en-US" dirty="0" smtClean="0"/>
          </a:p>
          <a:p>
            <a:pPr lvl="1"/>
            <a:r>
              <a:rPr lang="en-US" dirty="0" smtClean="0"/>
              <a:t>Note</a:t>
            </a:r>
            <a:r>
              <a:rPr lang="en-US" dirty="0"/>
              <a:t>: beware of </a:t>
            </a:r>
            <a:r>
              <a:rPr lang="en-US" dirty="0" err="1"/>
              <a:t>dpm’ing</a:t>
            </a:r>
            <a:r>
              <a:rPr lang="en-US" dirty="0"/>
              <a:t> objects with tons of data (our Round class). </a:t>
            </a:r>
            <a:r>
              <a:rPr lang="en-US" dirty="0" err="1"/>
              <a:t>dpms</a:t>
            </a:r>
            <a:r>
              <a:rPr lang="en-US" dirty="0"/>
              <a:t> can annoyingly (and silently!) fail, and you may have to </a:t>
            </a:r>
            <a:r>
              <a:rPr lang="en-US" dirty="0" err="1"/>
              <a:t>dpm</a:t>
            </a:r>
            <a:r>
              <a:rPr lang="en-US" dirty="0"/>
              <a:t> a smaller, more specific bit of the object to see </a:t>
            </a:r>
            <a:r>
              <a:rPr lang="en-US" dirty="0" smtClean="0"/>
              <a:t>it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</a:t>
            </a:r>
            <a:r>
              <a:rPr lang="en-US" dirty="0" err="1"/>
              <a:t>dpm</a:t>
            </a:r>
            <a:r>
              <a:rPr lang="en-US" dirty="0"/>
              <a:t>($Round) fails silently, </a:t>
            </a:r>
            <a:r>
              <a:rPr lang="en-US" dirty="0" err="1"/>
              <a:t>dpm</a:t>
            </a:r>
            <a:r>
              <a:rPr lang="en-US" dirty="0"/>
              <a:t>($Round-&gt;matches) </a:t>
            </a:r>
            <a:r>
              <a:rPr lang="en-US" dirty="0" err="1"/>
              <a:t>dpms</a:t>
            </a:r>
            <a:r>
              <a:rPr lang="en-US" dirty="0"/>
              <a:t> just fine (only 200+ nodes)</a:t>
            </a:r>
          </a:p>
          <a:p>
            <a:r>
              <a:rPr lang="en-US" dirty="0" err="1"/>
              <a:t>Drush</a:t>
            </a:r>
            <a:r>
              <a:rPr lang="en-US" dirty="0"/>
              <a:t> - the command line is your friend. Embrace it.</a:t>
            </a:r>
          </a:p>
          <a:p>
            <a:r>
              <a:rPr lang="en-US" dirty="0"/>
              <a:t>Custom VBOs - super-powerful (approve/reject scores en masse)</a:t>
            </a:r>
          </a:p>
          <a:p>
            <a:r>
              <a:rPr lang="en-US" dirty="0"/>
              <a:t>Batch operations (Execute arbitrary PHP, Modify Entity Values)</a:t>
            </a:r>
          </a:p>
          <a:p>
            <a:r>
              <a:rPr lang="en-US" dirty="0"/>
              <a:t>Drupal Queue (for cron worker functions)</a:t>
            </a:r>
          </a:p>
          <a:p>
            <a:r>
              <a:rPr lang="en-US" dirty="0"/>
              <a:t>Computed Fields (Opponent, Score Display) - code can be stored in the module and under version control</a:t>
            </a:r>
          </a:p>
          <a:p>
            <a:r>
              <a:rPr lang="en-US" dirty="0"/>
              <a:t>Mandrill/</a:t>
            </a:r>
            <a:r>
              <a:rPr lang="en-US" dirty="0" err="1"/>
              <a:t>MailChimp</a:t>
            </a:r>
            <a:r>
              <a:rPr lang="en-US" dirty="0"/>
              <a:t> - replaces Drupal’s mail system, does it well. Integrate custom fields in Drupal with mail merge fields (League Interest</a:t>
            </a:r>
            <a:r>
              <a:rPr lang="en-US" dirty="0" smtClean="0"/>
              <a:t>) in </a:t>
            </a:r>
            <a:r>
              <a:rPr lang="en-US" dirty="0" err="1" smtClean="0"/>
              <a:t>MailChimp</a:t>
            </a:r>
            <a:r>
              <a:rPr lang="en-US" dirty="0" smtClean="0"/>
              <a:t> Lists.</a:t>
            </a:r>
            <a:endParaRPr lang="en-US" dirty="0"/>
          </a:p>
          <a:p>
            <a:r>
              <a:rPr lang="en-US" dirty="0"/>
              <a:t>Views Data Export - reconcile Drupal data against external data sources (</a:t>
            </a:r>
            <a:r>
              <a:rPr lang="en-US" dirty="0" err="1"/>
              <a:t>csvs</a:t>
            </a:r>
            <a:r>
              <a:rPr lang="en-US" dirty="0"/>
              <a:t> made easy), importable file of data for a separate label printing program. Any suggestions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5" name="Picture 4" descr="thankyou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97" y="2339892"/>
            <a:ext cx="4464903" cy="251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left to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BTM (British Tennis Membership) integration - sync regularly with the LTA’s official membership list, particularly those associating their BTM with LTL.</a:t>
            </a:r>
          </a:p>
          <a:p>
            <a:r>
              <a:rPr lang="en-US" dirty="0"/>
              <a:t>More complete fulfillment setup - make shipping packages more seamless.</a:t>
            </a:r>
          </a:p>
          <a:p>
            <a:r>
              <a:rPr lang="en-US" dirty="0"/>
              <a:t>Automated testing (insurance) - is it worth it, client of this size? We don’t know, it’s contextual, most clients don’t want to pony up, even to protect their investment</a:t>
            </a:r>
            <a:r>
              <a:rPr lang="en-US" dirty="0" smtClean="0"/>
              <a:t>. Entire business depends on this being right, though</a:t>
            </a:r>
            <a:r>
              <a:rPr lang="is-IS" dirty="0" smtClean="0"/>
              <a:t>…</a:t>
            </a:r>
            <a:endParaRPr lang="en-US" dirty="0"/>
          </a:p>
          <a:p>
            <a:r>
              <a:rPr lang="en-US" dirty="0"/>
              <a:t>No DB caching, redundancy, scripted backups</a:t>
            </a:r>
            <a:r>
              <a:rPr lang="en-US" dirty="0" smtClean="0"/>
              <a:t>. Just digital ocean scheduled weekly backup.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0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04" y="25661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55AA4F"/>
                </a:solidFill>
              </a:rPr>
              <a:t>Questions?</a:t>
            </a:r>
            <a:endParaRPr lang="en-US" sz="7200" dirty="0">
              <a:solidFill>
                <a:srgbClr val="55AA4F"/>
              </a:solidFill>
            </a:endParaRPr>
          </a:p>
        </p:txBody>
      </p:sp>
      <p:pic>
        <p:nvPicPr>
          <p:cNvPr id="4" name="Picture 3" descr="ifs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81" y="5239310"/>
            <a:ext cx="3634532" cy="8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4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Bad </a:t>
            </a:r>
            <a:r>
              <a:rPr lang="en-US" dirty="0"/>
              <a:t>O</a:t>
            </a:r>
            <a:r>
              <a:rPr lang="en-US" dirty="0" smtClean="0"/>
              <a:t>ld </a:t>
            </a:r>
            <a:r>
              <a:rPr lang="en-US" dirty="0"/>
              <a:t>D</a:t>
            </a:r>
            <a:r>
              <a:rPr lang="en-US" dirty="0" smtClean="0"/>
              <a:t>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543" y="1930399"/>
            <a:ext cx="6021030" cy="468711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Drupal 6</a:t>
            </a:r>
          </a:p>
          <a:p>
            <a:pPr lvl="1"/>
            <a:r>
              <a:rPr lang="en-US" dirty="0" smtClean="0"/>
              <a:t>Front-end website only</a:t>
            </a:r>
          </a:p>
          <a:p>
            <a:pPr lvl="1"/>
            <a:r>
              <a:rPr lang="en-US" dirty="0" smtClean="0"/>
              <a:t>Not leveraging Drupal</a:t>
            </a:r>
          </a:p>
          <a:p>
            <a:pPr lvl="2"/>
            <a:r>
              <a:rPr lang="en-US" dirty="0" smtClean="0"/>
              <a:t>Players didn’t log in</a:t>
            </a:r>
          </a:p>
          <a:p>
            <a:pPr lvl="2"/>
            <a:r>
              <a:rPr lang="en-US" dirty="0" smtClean="0"/>
              <a:t>Not using any of Drupal’s e-commerce tools</a:t>
            </a:r>
          </a:p>
          <a:p>
            <a:pPr lvl="2"/>
            <a:r>
              <a:rPr lang="en-US" dirty="0" smtClean="0"/>
              <a:t>However, they LOVED </a:t>
            </a:r>
            <a:r>
              <a:rPr lang="en-US" dirty="0" err="1" smtClean="0"/>
              <a:t>webforms</a:t>
            </a:r>
            <a:endParaRPr lang="en-US" dirty="0" smtClean="0"/>
          </a:p>
          <a:p>
            <a:pPr lvl="1"/>
            <a:r>
              <a:rPr lang="en-US" dirty="0" smtClean="0"/>
              <a:t>Drupal 6 was nearing end of life</a:t>
            </a:r>
          </a:p>
          <a:p>
            <a:r>
              <a:rPr lang="en-US" dirty="0" smtClean="0"/>
              <a:t>FileMaker</a:t>
            </a:r>
          </a:p>
          <a:p>
            <a:pPr lvl="1"/>
            <a:r>
              <a:rPr lang="en-US" dirty="0" smtClean="0"/>
              <a:t>Huge Database, filled with complex business logic</a:t>
            </a:r>
          </a:p>
          <a:p>
            <a:pPr lvl="1"/>
            <a:r>
              <a:rPr lang="en-US" dirty="0" smtClean="0"/>
              <a:t>D6 score </a:t>
            </a:r>
            <a:r>
              <a:rPr lang="en-US" dirty="0" smtClean="0"/>
              <a:t>score reporting </a:t>
            </a:r>
            <a:r>
              <a:rPr lang="en-US" dirty="0" smtClean="0"/>
              <a:t>flow</a:t>
            </a:r>
            <a:r>
              <a:rPr lang="en-US" dirty="0"/>
              <a:t>: Drupal (</a:t>
            </a:r>
            <a:r>
              <a:rPr lang="en-US" dirty="0" err="1"/>
              <a:t>Webform</a:t>
            </a:r>
            <a:r>
              <a:rPr lang="en-US" dirty="0"/>
              <a:t>) &gt; FM &gt; Drupal (HTML block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Cron pushing to and pulling data from FM (date blocks – </a:t>
            </a:r>
            <a:r>
              <a:rPr lang="en-US" dirty="0" err="1" smtClean="0"/>
              <a:t>block_export_import</a:t>
            </a:r>
            <a:r>
              <a:rPr lang="en-US" dirty="0" smtClean="0"/>
              <a:t>/</a:t>
            </a:r>
            <a:r>
              <a:rPr lang="en-US" dirty="0" err="1" smtClean="0"/>
              <a:t>ltlcron</a:t>
            </a:r>
            <a:r>
              <a:rPr lang="en-US" dirty="0" smtClean="0"/>
              <a:t>, </a:t>
            </a:r>
            <a:r>
              <a:rPr lang="en-US" dirty="0" err="1" smtClean="0"/>
              <a:t>ltlarchiveround</a:t>
            </a:r>
            <a:r>
              <a:rPr lang="en-US" dirty="0" smtClean="0"/>
              <a:t>, </a:t>
            </a:r>
            <a:r>
              <a:rPr lang="en-US" dirty="0" err="1" smtClean="0"/>
              <a:t>ltlregister</a:t>
            </a:r>
            <a:r>
              <a:rPr lang="en-US" dirty="0" smtClean="0"/>
              <a:t>, general-purpose </a:t>
            </a:r>
            <a:r>
              <a:rPr lang="en-US" dirty="0" err="1" smtClean="0"/>
              <a:t>ltlfilemaker</a:t>
            </a:r>
            <a:r>
              <a:rPr lang="en-US" dirty="0" smtClean="0"/>
              <a:t> glue module)</a:t>
            </a:r>
            <a:endParaRPr lang="en-US" dirty="0"/>
          </a:p>
          <a:p>
            <a:r>
              <a:rPr lang="en-US" dirty="0" smtClean="0"/>
              <a:t>Gmail</a:t>
            </a:r>
          </a:p>
          <a:p>
            <a:pPr lvl="1"/>
            <a:r>
              <a:rPr lang="en-US" dirty="0" smtClean="0"/>
              <a:t>Send out thousands of e-mails </a:t>
            </a:r>
            <a:r>
              <a:rPr lang="en-US" dirty="0" smtClean="0"/>
              <a:t>manually, </a:t>
            </a:r>
            <a:r>
              <a:rPr lang="en-US" dirty="0" smtClean="0"/>
              <a:t>no </a:t>
            </a:r>
            <a:r>
              <a:rPr lang="en-US" dirty="0" smtClean="0"/>
              <a:t>longer manageable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69201" y="1711569"/>
            <a:ext cx="2811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3703109" cy="2184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314"/>
            <a:ext cx="3703109" cy="23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311" y="1936871"/>
            <a:ext cx="3751384" cy="1802254"/>
          </a:xfrm>
        </p:spPr>
        <p:txBody>
          <a:bodyPr>
            <a:normAutofit/>
          </a:bodyPr>
          <a:lstStyle/>
          <a:p>
            <a:r>
              <a:rPr lang="en-US" dirty="0"/>
              <a:t>Design new </a:t>
            </a:r>
            <a:r>
              <a:rPr lang="en-US" dirty="0" smtClean="0"/>
              <a:t>theme/brand/look</a:t>
            </a:r>
            <a:endParaRPr lang="en-US" dirty="0"/>
          </a:p>
          <a:p>
            <a:r>
              <a:rPr lang="en-US" dirty="0" smtClean="0"/>
              <a:t>Upgrade </a:t>
            </a:r>
            <a:r>
              <a:rPr lang="en-US" dirty="0"/>
              <a:t>to Drupal </a:t>
            </a:r>
            <a:r>
              <a:rPr lang="en-US" dirty="0" smtClean="0"/>
              <a:t>7</a:t>
            </a:r>
          </a:p>
          <a:p>
            <a:r>
              <a:rPr lang="en-US" dirty="0" smtClean="0"/>
              <a:t>Integrate </a:t>
            </a:r>
            <a:r>
              <a:rPr lang="en-US" dirty="0"/>
              <a:t>with FileMaker </a:t>
            </a:r>
            <a:r>
              <a:rPr lang="en-US" dirty="0" smtClean="0"/>
              <a:t>database</a:t>
            </a: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5853147" cy="3184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148" y="5338246"/>
            <a:ext cx="4443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MadeByWe</a:t>
            </a:r>
            <a:r>
              <a:rPr lang="en-US" dirty="0"/>
              <a:t>(.org) (so good, go hire them!)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869"/>
            <a:ext cx="12202529" cy="51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56"/>
            <a:ext cx="6064271" cy="3636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102" y="891089"/>
            <a:ext cx="5776898" cy="5466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0782"/>
            <a:ext cx="6597263" cy="340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to Drupal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507" y="2148288"/>
            <a:ext cx="4507188" cy="3880773"/>
          </a:xfrm>
        </p:spPr>
        <p:txBody>
          <a:bodyPr/>
          <a:lstStyle/>
          <a:p>
            <a:r>
              <a:rPr lang="en-US" dirty="0" smtClean="0"/>
              <a:t>Drupal 8 was not out yet</a:t>
            </a:r>
          </a:p>
          <a:p>
            <a:r>
              <a:rPr lang="en-US" dirty="0" smtClean="0"/>
              <a:t>Needed mature </a:t>
            </a:r>
            <a:r>
              <a:rPr lang="en-US" dirty="0" err="1" smtClean="0"/>
              <a:t>contrib</a:t>
            </a:r>
            <a:r>
              <a:rPr lang="en-US" dirty="0" smtClean="0"/>
              <a:t> ecosystem</a:t>
            </a:r>
          </a:p>
          <a:p>
            <a:r>
              <a:rPr lang="en-US" dirty="0" smtClean="0"/>
              <a:t>Minor data </a:t>
            </a:r>
            <a:r>
              <a:rPr lang="en-US" dirty="0" smtClean="0"/>
              <a:t>migration</a:t>
            </a:r>
          </a:p>
          <a:p>
            <a:pPr lvl="1"/>
            <a:r>
              <a:rPr lang="en-US" dirty="0" smtClean="0"/>
              <a:t>Client recreated </a:t>
            </a:r>
            <a:r>
              <a:rPr lang="en-US" dirty="0" smtClean="0"/>
              <a:t>base </a:t>
            </a:r>
            <a:r>
              <a:rPr lang="en-US" dirty="0" smtClean="0"/>
              <a:t>content/copy</a:t>
            </a:r>
            <a:endParaRPr lang="en-US" dirty="0" smtClean="0"/>
          </a:p>
          <a:p>
            <a:pPr lvl="1"/>
            <a:r>
              <a:rPr lang="en-US" dirty="0" smtClean="0"/>
              <a:t>Users out of FileMaker database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1" y="1636443"/>
            <a:ext cx="4259538" cy="42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1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 Drupal with FileMaker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502" y="1915713"/>
            <a:ext cx="6056309" cy="445692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FX.php</a:t>
            </a:r>
            <a:r>
              <a:rPr lang="en-US" dirty="0" smtClean="0"/>
              <a:t> (by </a:t>
            </a:r>
            <a:r>
              <a:rPr lang="en-US" dirty="0" err="1" smtClean="0"/>
              <a:t>iViking</a:t>
            </a:r>
            <a:r>
              <a:rPr lang="en-US" dirty="0" smtClean="0"/>
              <a:t>) – </a:t>
            </a:r>
            <a:r>
              <a:rPr lang="en-US" dirty="0" smtClean="0"/>
              <a:t>Excellent PHP </a:t>
            </a:r>
            <a:r>
              <a:rPr lang="en-US" dirty="0" smtClean="0"/>
              <a:t>API for interacting with </a:t>
            </a:r>
            <a:r>
              <a:rPr lang="en-US" dirty="0" smtClean="0"/>
              <a:t>FileMaker</a:t>
            </a:r>
          </a:p>
          <a:p>
            <a:r>
              <a:rPr lang="en-US" dirty="0" smtClean="0"/>
              <a:t>Authored </a:t>
            </a:r>
            <a:r>
              <a:rPr lang="en-US" dirty="0" smtClean="0"/>
              <a:t>several custom </a:t>
            </a:r>
            <a:r>
              <a:rPr lang="en-US" dirty="0" smtClean="0"/>
              <a:t>modules</a:t>
            </a:r>
          </a:p>
          <a:p>
            <a:pPr lvl="1"/>
            <a:r>
              <a:rPr lang="en-US" dirty="0" smtClean="0"/>
              <a:t>Respond to questionnaire completion (</a:t>
            </a:r>
            <a:r>
              <a:rPr lang="en-US" dirty="0" err="1" smtClean="0"/>
              <a:t>ltlregister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Score reporting </a:t>
            </a:r>
            <a:r>
              <a:rPr lang="en-US" dirty="0" smtClean="0"/>
              <a:t>form (</a:t>
            </a:r>
            <a:r>
              <a:rPr lang="en-US" dirty="0" err="1" smtClean="0"/>
              <a:t>ltlmatchreporting</a:t>
            </a:r>
            <a:r>
              <a:rPr lang="en-US" dirty="0"/>
              <a:t>)</a:t>
            </a:r>
            <a:endParaRPr lang="en-US" dirty="0" smtClean="0"/>
          </a:p>
          <a:p>
            <a:pPr lvl="2"/>
            <a:r>
              <a:rPr lang="en-US" dirty="0" smtClean="0"/>
              <a:t>Extra score validation (surprisingly complex)</a:t>
            </a:r>
          </a:p>
          <a:p>
            <a:pPr lvl="2"/>
            <a:r>
              <a:rPr lang="en-US" dirty="0" smtClean="0"/>
              <a:t>Proof of concept for phase two: users assuming data entry burdens (umm, we mean users empowered through a web app!)</a:t>
            </a:r>
          </a:p>
          <a:p>
            <a:pPr lvl="2"/>
            <a:r>
              <a:rPr lang="en-US" dirty="0" smtClean="0"/>
              <a:t>Players came from FileMaker, as a </a:t>
            </a:r>
            <a:r>
              <a:rPr lang="en-US" dirty="0"/>
              <a:t>CSV file (</a:t>
            </a:r>
            <a:r>
              <a:rPr lang="en-US" dirty="0" err="1"/>
              <a:t>ltlcron</a:t>
            </a:r>
            <a:r>
              <a:rPr lang="en-US" dirty="0"/>
              <a:t>, </a:t>
            </a:r>
            <a:r>
              <a:rPr lang="en-US" dirty="0" err="1"/>
              <a:t>ltlfilemaker</a:t>
            </a:r>
            <a:r>
              <a:rPr lang="en-US" dirty="0" smtClean="0"/>
              <a:t>)</a:t>
            </a:r>
            <a:endParaRPr lang="en-US" dirty="0" smtClean="0"/>
          </a:p>
          <a:p>
            <a:pPr lvl="3"/>
            <a:r>
              <a:rPr lang="en-US" dirty="0" smtClean="0"/>
              <a:t>Feed </a:t>
            </a:r>
            <a:r>
              <a:rPr lang="en-US" dirty="0" smtClean="0"/>
              <a:t>Importer =&gt; </a:t>
            </a:r>
            <a:r>
              <a:rPr lang="en-US" dirty="0" smtClean="0"/>
              <a:t>“Match Reporting CSV” Nodes </a:t>
            </a:r>
            <a:r>
              <a:rPr lang="en-US" dirty="0" smtClean="0"/>
              <a:t>to build select </a:t>
            </a:r>
            <a:r>
              <a:rPr lang="en-US" dirty="0" smtClean="0"/>
              <a:t>list.</a:t>
            </a:r>
          </a:p>
          <a:p>
            <a:pPr lvl="3"/>
            <a:r>
              <a:rPr lang="en-US" dirty="0" smtClean="0"/>
              <a:t>Delete all and rebuild on every cron run.</a:t>
            </a:r>
            <a:endParaRPr lang="en-US" dirty="0" smtClean="0"/>
          </a:p>
          <a:p>
            <a:r>
              <a:rPr lang="en-US" dirty="0" smtClean="0"/>
              <a:t>Everything worked, but was always somewhat clunky and slow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95" y="6090780"/>
            <a:ext cx="2288906" cy="526736"/>
          </a:xfrm>
          <a:prstGeom prst="rect">
            <a:avLst/>
          </a:prstGeom>
        </p:spPr>
      </p:pic>
      <p:pic>
        <p:nvPicPr>
          <p:cNvPr id="5" name="Picture 2" descr="ttps://ninjagrl.com/img/artwork/cover/22555a64c8aab8ac?w=500&amp;h=400&amp;s=db7a9b93289f26b3c40ddd29dc5a52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6" y="2059741"/>
            <a:ext cx="3331700" cy="33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6667</TotalTime>
  <Words>2780</Words>
  <Application>Microsoft Macintosh PowerPoint</Application>
  <PresentationFormat>Custom</PresentationFormat>
  <Paragraphs>229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Facet</vt:lpstr>
      <vt:lpstr> Beyond Content Management Drupal as a foundation for web applications</vt:lpstr>
      <vt:lpstr>Hi, I’m Scot Self</vt:lpstr>
      <vt:lpstr>Meet our client, Local Tennis Leagues</vt:lpstr>
      <vt:lpstr>The Bad Old Days</vt:lpstr>
      <vt:lpstr>Phase One</vt:lpstr>
      <vt:lpstr>PowerPoint Presentation</vt:lpstr>
      <vt:lpstr>PowerPoint Presentation</vt:lpstr>
      <vt:lpstr>Upgrade to Drupal 7</vt:lpstr>
      <vt:lpstr>Integrate Drupal with FileMaker database</vt:lpstr>
      <vt:lpstr>We actually specialize in integrating Drupal &amp; FileMaker</vt:lpstr>
      <vt:lpstr>Phase two: Goodbye FileMaker, hello Drupal web-app</vt:lpstr>
      <vt:lpstr>What does it mean to go “beyond a content management system?”</vt:lpstr>
      <vt:lpstr>Drupal vs. frameworks Laravel is fast to develop in</vt:lpstr>
      <vt:lpstr>Drupal vs. frameworks Drupal is fast to develop in</vt:lpstr>
      <vt:lpstr>Drupal vs. frameworks Laravel is faster at runtime</vt:lpstr>
      <vt:lpstr>Drupal vs. frameworks Drupal is faster at run time than a framework</vt:lpstr>
      <vt:lpstr>Drupal vs. frameworks Laravel pros final</vt:lpstr>
      <vt:lpstr>Drupal vs. frameworks Drupal pros final</vt:lpstr>
      <vt:lpstr>Drupal vs. frameworks Laravel, Symfony, etc.</vt:lpstr>
      <vt:lpstr>Reducing administrative burden in a rapidly-expanding enterprise</vt:lpstr>
      <vt:lpstr>What we’ve accomplished</vt:lpstr>
      <vt:lpstr>Data Migration</vt:lpstr>
      <vt:lpstr>Group Assignment</vt:lpstr>
      <vt:lpstr>PowerPoint Presentation</vt:lpstr>
      <vt:lpstr>Score Reporting &amp; Approval</vt:lpstr>
      <vt:lpstr>E-mail templating system and DrupalQueue Integration</vt:lpstr>
      <vt:lpstr>E-mail templating system (cont.) and DrupalQueue Integration</vt:lpstr>
      <vt:lpstr>E-mail templating system (cont.) and DrupalQueue Integration</vt:lpstr>
      <vt:lpstr>Commerce</vt:lpstr>
      <vt:lpstr>Places we had to write code where contrib surprised us and cost us hours/days/weeks </vt:lpstr>
      <vt:lpstr>Places we didn’t have to write code where contrib surprised us and saved us hours/days/weeks </vt:lpstr>
      <vt:lpstr>What’s left to be done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LocalTennisLeagues.com</dc:title>
  <dc:creator>Ted Stein</dc:creator>
  <cp:lastModifiedBy>Scot Self</cp:lastModifiedBy>
  <cp:revision>57</cp:revision>
  <dcterms:created xsi:type="dcterms:W3CDTF">2016-10-19T21:24:00Z</dcterms:created>
  <dcterms:modified xsi:type="dcterms:W3CDTF">2016-10-24T13:59:10Z</dcterms:modified>
</cp:coreProperties>
</file>